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256" r:id="rId2"/>
    <p:sldId id="406" r:id="rId3"/>
    <p:sldId id="460" r:id="rId4"/>
    <p:sldId id="461" r:id="rId5"/>
    <p:sldId id="462" r:id="rId6"/>
    <p:sldId id="466" r:id="rId7"/>
    <p:sldId id="467" r:id="rId8"/>
    <p:sldId id="470" r:id="rId9"/>
    <p:sldId id="469" r:id="rId10"/>
    <p:sldId id="463" r:id="rId11"/>
    <p:sldId id="476" r:id="rId12"/>
    <p:sldId id="473" r:id="rId13"/>
    <p:sldId id="468" r:id="rId14"/>
    <p:sldId id="474" r:id="rId15"/>
    <p:sldId id="475" r:id="rId16"/>
    <p:sldId id="472" r:id="rId17"/>
    <p:sldId id="477" r:id="rId18"/>
    <p:sldId id="479" r:id="rId19"/>
    <p:sldId id="480" r:id="rId20"/>
    <p:sldId id="481" r:id="rId21"/>
    <p:sldId id="478" r:id="rId22"/>
    <p:sldId id="485" r:id="rId23"/>
    <p:sldId id="486" r:id="rId24"/>
    <p:sldId id="487" r:id="rId25"/>
    <p:sldId id="488" r:id="rId26"/>
    <p:sldId id="489" r:id="rId27"/>
    <p:sldId id="491" r:id="rId28"/>
    <p:sldId id="492" r:id="rId29"/>
    <p:sldId id="494" r:id="rId30"/>
    <p:sldId id="493" r:id="rId31"/>
    <p:sldId id="495" r:id="rId32"/>
    <p:sldId id="426" r:id="rId33"/>
    <p:sldId id="405" r:id="rId34"/>
    <p:sldId id="293" r:id="rId35"/>
    <p:sldId id="306" r:id="rId36"/>
    <p:sldId id="484" r:id="rId37"/>
    <p:sldId id="464" r:id="rId38"/>
    <p:sldId id="465" r:id="rId39"/>
    <p:sldId id="471" r:id="rId40"/>
    <p:sldId id="483" r:id="rId41"/>
    <p:sldId id="496" r:id="rId42"/>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87651" autoAdjust="0"/>
  </p:normalViewPr>
  <p:slideViewPr>
    <p:cSldViewPr snapToGrid="0">
      <p:cViewPr>
        <p:scale>
          <a:sx n="100" d="100"/>
          <a:sy n="100" d="100"/>
        </p:scale>
        <p:origin x="1314" y="1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16/08/2023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16/08/2023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 da mesma forma, se alimentarmos a imagem de um cachorro, o neurônio que representa um cachorro deve ter uma probabilidade alta e o que representa um gato deve ter uma probabilidade baixa.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1922991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primeira coisa que precisamos fazer é baixar a base de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524725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420186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630157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63358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próxima camada tem 20 neurônios, então precisamos que nossas imagens estejam na mesma dimensão dessa camada, considerada 20 por 1, então nossas imagens também precisarão ser algo por 1, para caber.</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331814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2935628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532054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979251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4131579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3874238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3792543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976587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a:t>
            </a:r>
            <a:r>
              <a:rPr lang="pt-BR" dirty="0" err="1"/>
              <a:t>github</a:t>
            </a:r>
            <a:r>
              <a:rPr lang="pt-BR" dirty="0"/>
              <a:t>/zz4fap/tp557-iot-ml/</a:t>
            </a:r>
            <a:r>
              <a:rPr lang="pt-BR" dirty="0" err="1"/>
              <a:t>blob</a:t>
            </a:r>
            <a:r>
              <a:rPr lang="pt-BR" dirty="0"/>
              <a:t>/master/</a:t>
            </a:r>
            <a:r>
              <a:rPr lang="pt-BR" dirty="0" err="1"/>
              <a:t>examples</a:t>
            </a:r>
            <a:r>
              <a:rPr lang="pt-BR" dirty="0"/>
              <a:t>/</a:t>
            </a:r>
            <a:r>
              <a:rPr lang="pt-BR" dirty="0" err="1"/>
              <a:t>Regressão_de_preços_de_residências.ipynb</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4213120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https://colab.research.google.com/github/zz4fap/tp557-iot-ml/blob/master/</a:t>
            </a:r>
            <a:r>
              <a:rPr lang="pt-BR" dirty="0" err="1"/>
              <a:t>exercises</a:t>
            </a:r>
            <a:r>
              <a:rPr lang="pt-BR" dirty="0"/>
              <a:t>/</a:t>
            </a:r>
            <a:r>
              <a:rPr lang="pt-BR" dirty="0" err="1"/>
              <a:t>Exercício_Regressão_Sem_Escalonamento.ipynb</a:t>
            </a:r>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https://colab.research.google.com/github/zz4fap/tp557-iot-ml/blob/master/</a:t>
            </a:r>
            <a:r>
              <a:rPr lang="pt-BR" dirty="0" err="1"/>
              <a:t>exercises</a:t>
            </a:r>
            <a:r>
              <a:rPr lang="pt-BR" dirty="0"/>
              <a:t>/</a:t>
            </a:r>
            <a:r>
              <a:rPr lang="pt-BR" dirty="0" err="1"/>
              <a:t>Exercício_Otimização_Hiperparamétrica.ipynb</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4247922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1759287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Veremos agora como podemos passar de nosso exemplo de um único neurônio para uma rede de vários neurônios e várias camadas.</a:t>
            </a:r>
          </a:p>
          <a:p>
            <a:r>
              <a:rPr lang="pt-BR" dirty="0"/>
              <a:t>E então como isso pode funcionar para classificar o conteúdo.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2691836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881110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863255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2314360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3538557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1389812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16/08/2023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8" Type="http://schemas.openxmlformats.org/officeDocument/2006/relationships/image" Target="../media/image210.png"/><Relationship Id="rId17" Type="http://schemas.openxmlformats.org/officeDocument/2006/relationships/image" Target="../media/image52.png"/><Relationship Id="rId2" Type="http://schemas.openxmlformats.org/officeDocument/2006/relationships/image" Target="../media/image230.png"/><Relationship Id="rId16" Type="http://schemas.openxmlformats.org/officeDocument/2006/relationships/image" Target="../media/image190.png"/><Relationship Id="rId20" Type="http://schemas.openxmlformats.org/officeDocument/2006/relationships/image" Target="../media/image53.png"/><Relationship Id="rId1" Type="http://schemas.openxmlformats.org/officeDocument/2006/relationships/slideLayout" Target="../slideLayouts/slideLayout2.xml"/><Relationship Id="rId11" Type="http://schemas.openxmlformats.org/officeDocument/2006/relationships/image" Target="../media/image180.png"/><Relationship Id="rId10" Type="http://schemas.openxmlformats.org/officeDocument/2006/relationships/image" Target="../media/image170.png"/><Relationship Id="rId19" Type="http://schemas.openxmlformats.org/officeDocument/2006/relationships/image" Target="../media/image220.png"/><Relationship Id="rId9" Type="http://schemas.openxmlformats.org/officeDocument/2006/relationships/image" Target="../media/image160.png"/></Relationships>
</file>

<file path=ppt/slides/_rels/slide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6.emf"/><Relationship Id="rId7" Type="http://schemas.openxmlformats.org/officeDocument/2006/relationships/image" Target="../media/image57.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40.png"/><Relationship Id="rId7" Type="http://schemas.openxmlformats.org/officeDocument/2006/relationships/image" Target="../media/image281.png"/><Relationship Id="rId12" Type="http://schemas.openxmlformats.org/officeDocument/2006/relationships/image" Target="../media/image330.png"/><Relationship Id="rId2" Type="http://schemas.openxmlformats.org/officeDocument/2006/relationships/image" Target="../media/image2300.png"/><Relationship Id="rId1" Type="http://schemas.openxmlformats.org/officeDocument/2006/relationships/slideLayout" Target="../slideLayouts/slideLayout2.xml"/><Relationship Id="rId6" Type="http://schemas.openxmlformats.org/officeDocument/2006/relationships/image" Target="../media/image271.png"/><Relationship Id="rId11" Type="http://schemas.openxmlformats.org/officeDocument/2006/relationships/image" Target="../media/image320.png"/><Relationship Id="rId5" Type="http://schemas.openxmlformats.org/officeDocument/2006/relationships/image" Target="../media/image261.png"/><Relationship Id="rId10" Type="http://schemas.openxmlformats.org/officeDocument/2006/relationships/image" Target="../media/image310.png"/><Relationship Id="rId4" Type="http://schemas.openxmlformats.org/officeDocument/2006/relationships/image" Target="../media/image251.png"/><Relationship Id="rId9" Type="http://schemas.openxmlformats.org/officeDocument/2006/relationships/image" Target="../media/image301.png"/></Relationships>
</file>

<file path=ppt/slides/_rels/slide38.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560.png"/><Relationship Id="rId7" Type="http://schemas.openxmlformats.org/officeDocument/2006/relationships/image" Target="../media/image270.png"/><Relationship Id="rId2" Type="http://schemas.openxmlformats.org/officeDocument/2006/relationships/image" Target="../media/image75.emf"/><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411.png"/><Relationship Id="rId5" Type="http://schemas.openxmlformats.org/officeDocument/2006/relationships/image" Target="../media/image250.png"/><Relationship Id="rId10" Type="http://schemas.openxmlformats.org/officeDocument/2006/relationships/image" Target="../media/image300.png"/><Relationship Id="rId4" Type="http://schemas.openxmlformats.org/officeDocument/2006/relationships/image" Target="../media/image570.png"/><Relationship Id="rId9" Type="http://schemas.openxmlformats.org/officeDocument/2006/relationships/image" Target="../media/image290.png"/></Relationships>
</file>

<file path=ppt/slides/_rels/slide3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580.png"/><Relationship Id="rId7" Type="http://schemas.openxmlformats.org/officeDocument/2006/relationships/image" Target="../media/image620.png"/><Relationship Id="rId12" Type="http://schemas.openxmlformats.org/officeDocument/2006/relationships/image" Target="../media/image10.png"/><Relationship Id="rId2" Type="http://schemas.openxmlformats.org/officeDocument/2006/relationships/image" Target="../media/image75.emf"/><Relationship Id="rId16"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10.png"/><Relationship Id="rId11" Type="http://schemas.openxmlformats.org/officeDocument/2006/relationships/image" Target="../media/image9.png"/><Relationship Id="rId5" Type="http://schemas.openxmlformats.org/officeDocument/2006/relationships/image" Target="../media/image600.png"/><Relationship Id="rId15" Type="http://schemas.openxmlformats.org/officeDocument/2006/relationships/image" Target="../media/image630.png"/><Relationship Id="rId10" Type="http://schemas.openxmlformats.org/officeDocument/2006/relationships/image" Target="../media/image8.png"/><Relationship Id="rId4" Type="http://schemas.openxmlformats.org/officeDocument/2006/relationships/image" Target="../media/image590.png"/><Relationship Id="rId9" Type="http://schemas.openxmlformats.org/officeDocument/2006/relationships/image" Target="../media/image7.png"/><Relationship Id="rId1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110.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100.png"/><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120.png"/><Relationship Id="rId9" Type="http://schemas.openxmlformats.org/officeDocument/2006/relationships/image" Target="../media/image81.png"/><Relationship Id="rId14" Type="http://schemas.openxmlformats.org/officeDocument/2006/relationships/image" Target="../media/image86.png"/><Relationship Id="rId22" Type="http://schemas.openxmlformats.org/officeDocument/2006/relationships/image" Target="../media/image94.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6.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280.png"/><Relationship Id="rId4" Type="http://schemas.openxmlformats.org/officeDocument/2006/relationships/image" Target="../media/image270.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280.png"/><Relationship Id="rId4" Type="http://schemas.openxmlformats.org/officeDocument/2006/relationships/image" Target="../media/image2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163783" y="819807"/>
            <a:ext cx="9772072" cy="2690156"/>
          </a:xfrm>
        </p:spPr>
        <p:txBody>
          <a:bodyPr>
            <a:normAutofit/>
          </a:bodyPr>
          <a:lstStyle/>
          <a:p>
            <a:r>
              <a:rPr lang="pt-BR" sz="5400" dirty="0"/>
              <a:t>TP557 - Tópicos avançados em IoT e </a:t>
            </a:r>
            <a:r>
              <a:rPr lang="pt-BR" sz="5400" dirty="0" err="1"/>
              <a:t>Machine</a:t>
            </a:r>
            <a:r>
              <a:rPr lang="pt-BR" sz="5400" dirty="0"/>
              <a:t> Learning:</a:t>
            </a:r>
            <a:br>
              <a:rPr lang="pt-BR" dirty="0"/>
            </a:br>
            <a:r>
              <a:rPr lang="pt-BR" b="1" i="1" dirty="0"/>
              <a:t>Classificação com </a:t>
            </a:r>
            <a:r>
              <a:rPr lang="pt-BR" b="1" i="1" dirty="0" err="1"/>
              <a:t>DNNs</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553075" y="1825624"/>
            <a:ext cx="6543675" cy="5032375"/>
          </a:xfrm>
        </p:spPr>
        <p:txBody>
          <a:bodyPr>
            <a:normAutofit/>
          </a:bodyPr>
          <a:lstStyle/>
          <a:p>
            <a:r>
              <a:rPr lang="pt-BR" dirty="0"/>
              <a:t>Se precisarmos resolver problemas com mais classes ou mais complexos (e.g., que exijam superfícies de separação não-lineares ou várias delas), podemos agrupar vários neurônios e usar uma rede neural.</a:t>
            </a:r>
          </a:p>
          <a:p>
            <a:r>
              <a:rPr lang="pt-BR" dirty="0"/>
              <a:t>Neste caso, teremos vários neurônios na camada de saída da rede, um para cada classe do problema de classificação.</a:t>
            </a:r>
          </a:p>
          <a:p>
            <a:r>
              <a:rPr lang="pt-BR" dirty="0"/>
              <a:t>Cada saída da rede neural dá a probabilidade de uma das classes.</a:t>
            </a:r>
          </a:p>
        </p:txBody>
      </p:sp>
      <p:grpSp>
        <p:nvGrpSpPr>
          <p:cNvPr id="4" name="Group 85">
            <a:extLst>
              <a:ext uri="{FF2B5EF4-FFF2-40B4-BE49-F238E27FC236}">
                <a16:creationId xmlns:a16="http://schemas.microsoft.com/office/drawing/2014/main" id="{363CF2AC-C2FE-21FC-4222-D8B7F1FBC7BC}"/>
              </a:ext>
            </a:extLst>
          </p:cNvPr>
          <p:cNvGrpSpPr/>
          <p:nvPr/>
        </p:nvGrpSpPr>
        <p:grpSpPr>
          <a:xfrm>
            <a:off x="1035379" y="1570733"/>
            <a:ext cx="3746893" cy="2613547"/>
            <a:chOff x="4316866" y="1705666"/>
            <a:chExt cx="3746893" cy="2613547"/>
          </a:xfrm>
        </p:grpSpPr>
        <mc:AlternateContent xmlns:mc="http://schemas.openxmlformats.org/markup-compatibility/2006" xmlns:a14="http://schemas.microsoft.com/office/drawing/2010/main">
          <mc:Choice Requires="a14">
            <p:sp>
              <p:nvSpPr>
                <p:cNvPr id="5" name="TextBox 25">
                  <a:extLst>
                    <a:ext uri="{FF2B5EF4-FFF2-40B4-BE49-F238E27FC236}">
                      <a16:creationId xmlns:a16="http://schemas.microsoft.com/office/drawing/2014/main" id="{3214B6E4-26C7-BFA2-30C6-C999168534A5}"/>
                    </a:ext>
                  </a:extLst>
                </p:cNvPr>
                <p:cNvSpPr txBox="1"/>
                <p:nvPr/>
              </p:nvSpPr>
              <p:spPr>
                <a:xfrm>
                  <a:off x="4316866" y="17056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316866" y="1705666"/>
                  <a:ext cx="787400" cy="369332"/>
                </a:xfrm>
                <a:prstGeom prst="rect">
                  <a:avLst/>
                </a:prstGeom>
                <a:blipFill rotWithShape="0">
                  <a:blip r:embed="rId2"/>
                  <a:stretch>
                    <a:fillRect/>
                  </a:stretch>
                </a:blipFill>
              </p:spPr>
              <p:txBody>
                <a:bodyPr/>
                <a:lstStyle/>
                <a:p>
                  <a:r>
                    <a:rPr lang="pt-BR">
                      <a:noFill/>
                    </a:rPr>
                    <a:t> </a:t>
                  </a:r>
                </a:p>
              </p:txBody>
            </p:sp>
          </mc:Fallback>
        </mc:AlternateContent>
        <p:grpSp>
          <p:nvGrpSpPr>
            <p:cNvPr id="6" name="Group 26">
              <a:extLst>
                <a:ext uri="{FF2B5EF4-FFF2-40B4-BE49-F238E27FC236}">
                  <a16:creationId xmlns:a16="http://schemas.microsoft.com/office/drawing/2014/main" id="{FD5D99E1-316E-50BB-4E62-ADB7CE1EBD9C}"/>
                </a:ext>
              </a:extLst>
            </p:cNvPr>
            <p:cNvGrpSpPr/>
            <p:nvPr/>
          </p:nvGrpSpPr>
          <p:grpSpPr>
            <a:xfrm>
              <a:off x="4695454" y="2105877"/>
              <a:ext cx="3359834" cy="2213336"/>
              <a:chOff x="4712575" y="4400375"/>
              <a:chExt cx="3359834" cy="2213336"/>
            </a:xfrm>
          </p:grpSpPr>
          <p:cxnSp>
            <p:nvCxnSpPr>
              <p:cNvPr id="8" name="Straight Arrow Connector 27">
                <a:extLst>
                  <a:ext uri="{FF2B5EF4-FFF2-40B4-BE49-F238E27FC236}">
                    <a16:creationId xmlns:a16="http://schemas.microsoft.com/office/drawing/2014/main" id="{29047801-0A20-EC54-A779-833CCB4DF254}"/>
                  </a:ext>
                </a:extLst>
              </p:cNvPr>
              <p:cNvCxnSpPr/>
              <p:nvPr/>
            </p:nvCxnSpPr>
            <p:spPr>
              <a:xfrm flipV="1">
                <a:off x="4725275"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28">
                <a:extLst>
                  <a:ext uri="{FF2B5EF4-FFF2-40B4-BE49-F238E27FC236}">
                    <a16:creationId xmlns:a16="http://schemas.microsoft.com/office/drawing/2014/main" id="{945EF36F-DC6D-ADB1-BA84-D60D1CC5CC7A}"/>
                  </a:ext>
                </a:extLst>
              </p:cNvPr>
              <p:cNvCxnSpPr/>
              <p:nvPr/>
            </p:nvCxnSpPr>
            <p:spPr>
              <a:xfrm>
                <a:off x="4712575"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29">
                <a:extLst>
                  <a:ext uri="{FF2B5EF4-FFF2-40B4-BE49-F238E27FC236}">
                    <a16:creationId xmlns:a16="http://schemas.microsoft.com/office/drawing/2014/main" id="{B8F64813-CD2B-3623-B2A0-394EA901EB4E}"/>
                  </a:ext>
                </a:extLst>
              </p:cNvPr>
              <p:cNvSpPr/>
              <p:nvPr/>
            </p:nvSpPr>
            <p:spPr>
              <a:xfrm>
                <a:off x="5579028" y="55468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Isosceles Triangle 30">
                <a:extLst>
                  <a:ext uri="{FF2B5EF4-FFF2-40B4-BE49-F238E27FC236}">
                    <a16:creationId xmlns:a16="http://schemas.microsoft.com/office/drawing/2014/main" id="{7F4C48BF-CBCD-F0DA-6303-7A2836317F66}"/>
                  </a:ext>
                </a:extLst>
              </p:cNvPr>
              <p:cNvSpPr/>
              <p:nvPr/>
            </p:nvSpPr>
            <p:spPr>
              <a:xfrm>
                <a:off x="5258573" y="58645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31">
                <a:extLst>
                  <a:ext uri="{FF2B5EF4-FFF2-40B4-BE49-F238E27FC236}">
                    <a16:creationId xmlns:a16="http://schemas.microsoft.com/office/drawing/2014/main" id="{DCE09A87-1341-9437-3215-EF43E3F479F2}"/>
                  </a:ext>
                </a:extLst>
              </p:cNvPr>
              <p:cNvSpPr/>
              <p:nvPr/>
            </p:nvSpPr>
            <p:spPr>
              <a:xfrm>
                <a:off x="5505645" y="52727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32">
                <a:extLst>
                  <a:ext uri="{FF2B5EF4-FFF2-40B4-BE49-F238E27FC236}">
                    <a16:creationId xmlns:a16="http://schemas.microsoft.com/office/drawing/2014/main" id="{2D371951-FE95-F8CE-1285-487F03CF45FA}"/>
                  </a:ext>
                </a:extLst>
              </p:cNvPr>
              <p:cNvSpPr/>
              <p:nvPr/>
            </p:nvSpPr>
            <p:spPr>
              <a:xfrm>
                <a:off x="5807850" y="53500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33">
                <a:extLst>
                  <a:ext uri="{FF2B5EF4-FFF2-40B4-BE49-F238E27FC236}">
                    <a16:creationId xmlns:a16="http://schemas.microsoft.com/office/drawing/2014/main" id="{76084EBE-E08E-AB3F-7564-7F4A9D54A722}"/>
                  </a:ext>
                </a:extLst>
              </p:cNvPr>
              <p:cNvSpPr/>
              <p:nvPr/>
            </p:nvSpPr>
            <p:spPr>
              <a:xfrm>
                <a:off x="6027998" y="55382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34">
                <a:extLst>
                  <a:ext uri="{FF2B5EF4-FFF2-40B4-BE49-F238E27FC236}">
                    <a16:creationId xmlns:a16="http://schemas.microsoft.com/office/drawing/2014/main" id="{EA6A04EA-80AE-8CDE-2A2A-84580BB3EC13}"/>
                  </a:ext>
                </a:extLst>
              </p:cNvPr>
              <p:cNvSpPr/>
              <p:nvPr/>
            </p:nvSpPr>
            <p:spPr>
              <a:xfrm>
                <a:off x="5829135" y="56632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35">
                <a:extLst>
                  <a:ext uri="{FF2B5EF4-FFF2-40B4-BE49-F238E27FC236}">
                    <a16:creationId xmlns:a16="http://schemas.microsoft.com/office/drawing/2014/main" id="{FE4B699F-CCA7-53E8-5210-F8DCC6B35418}"/>
                  </a:ext>
                </a:extLst>
              </p:cNvPr>
              <p:cNvSpPr/>
              <p:nvPr/>
            </p:nvSpPr>
            <p:spPr>
              <a:xfrm>
                <a:off x="5664478" y="50196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36">
                <a:extLst>
                  <a:ext uri="{FF2B5EF4-FFF2-40B4-BE49-F238E27FC236}">
                    <a16:creationId xmlns:a16="http://schemas.microsoft.com/office/drawing/2014/main" id="{16500641-9718-B533-8F8E-EDD523500918}"/>
                  </a:ext>
                </a:extLst>
              </p:cNvPr>
              <p:cNvSpPr/>
              <p:nvPr/>
            </p:nvSpPr>
            <p:spPr>
              <a:xfrm>
                <a:off x="5969993" y="50883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37">
                <a:extLst>
                  <a:ext uri="{FF2B5EF4-FFF2-40B4-BE49-F238E27FC236}">
                    <a16:creationId xmlns:a16="http://schemas.microsoft.com/office/drawing/2014/main" id="{6482BE5D-D9A0-BE3E-6A35-7D94FA2FCE0A}"/>
                  </a:ext>
                </a:extLst>
              </p:cNvPr>
              <p:cNvSpPr/>
              <p:nvPr/>
            </p:nvSpPr>
            <p:spPr>
              <a:xfrm>
                <a:off x="5292773" y="478731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38">
                <a:extLst>
                  <a:ext uri="{FF2B5EF4-FFF2-40B4-BE49-F238E27FC236}">
                    <a16:creationId xmlns:a16="http://schemas.microsoft.com/office/drawing/2014/main" id="{6A75B198-B8A5-305E-133B-353E46C0DE42}"/>
                  </a:ext>
                </a:extLst>
              </p:cNvPr>
              <p:cNvSpPr/>
              <p:nvPr/>
            </p:nvSpPr>
            <p:spPr>
              <a:xfrm>
                <a:off x="6605560" y="535001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39">
                <a:extLst>
                  <a:ext uri="{FF2B5EF4-FFF2-40B4-BE49-F238E27FC236}">
                    <a16:creationId xmlns:a16="http://schemas.microsoft.com/office/drawing/2014/main" id="{47C9361E-1C5B-3BCA-EF59-513F810F22B5}"/>
                  </a:ext>
                </a:extLst>
              </p:cNvPr>
              <p:cNvSpPr/>
              <p:nvPr/>
            </p:nvSpPr>
            <p:spPr>
              <a:xfrm>
                <a:off x="5054712" y="531573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40">
                <a:extLst>
                  <a:ext uri="{FF2B5EF4-FFF2-40B4-BE49-F238E27FC236}">
                    <a16:creationId xmlns:a16="http://schemas.microsoft.com/office/drawing/2014/main" id="{1A957386-ADA7-4051-9ECE-EEF8043CA299}"/>
                  </a:ext>
                </a:extLst>
              </p:cNvPr>
              <p:cNvSpPr/>
              <p:nvPr/>
            </p:nvSpPr>
            <p:spPr>
              <a:xfrm>
                <a:off x="6351848" y="475380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Isosceles Triangle 41">
                <a:extLst>
                  <a:ext uri="{FF2B5EF4-FFF2-40B4-BE49-F238E27FC236}">
                    <a16:creationId xmlns:a16="http://schemas.microsoft.com/office/drawing/2014/main" id="{01C4E25F-43B1-EEBF-7173-91C8CD418EE7}"/>
                  </a:ext>
                </a:extLst>
              </p:cNvPr>
              <p:cNvSpPr/>
              <p:nvPr/>
            </p:nvSpPr>
            <p:spPr>
              <a:xfrm>
                <a:off x="5768375" y="4566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Isosceles Triangle 42">
                <a:extLst>
                  <a:ext uri="{FF2B5EF4-FFF2-40B4-BE49-F238E27FC236}">
                    <a16:creationId xmlns:a16="http://schemas.microsoft.com/office/drawing/2014/main" id="{C5AA97CB-4369-4B52-6A43-92DEFE0D32C8}"/>
                  </a:ext>
                </a:extLst>
              </p:cNvPr>
              <p:cNvSpPr/>
              <p:nvPr/>
            </p:nvSpPr>
            <p:spPr>
              <a:xfrm>
                <a:off x="5821265" y="605915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Isosceles Triangle 43">
                <a:extLst>
                  <a:ext uri="{FF2B5EF4-FFF2-40B4-BE49-F238E27FC236}">
                    <a16:creationId xmlns:a16="http://schemas.microsoft.com/office/drawing/2014/main" id="{E4E0F7AC-EB00-0736-9DDA-7742B2EAC1B3}"/>
                  </a:ext>
                </a:extLst>
              </p:cNvPr>
              <p:cNvSpPr/>
              <p:nvPr/>
            </p:nvSpPr>
            <p:spPr>
              <a:xfrm>
                <a:off x="6407231" y="582613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5" name="Rectangle 44">
                    <a:extLst>
                      <a:ext uri="{FF2B5EF4-FFF2-40B4-BE49-F238E27FC236}">
                        <a16:creationId xmlns:a16="http://schemas.microsoft.com/office/drawing/2014/main" id="{DEC1F953-5F49-B375-68FE-5BD7F973A38E}"/>
                      </a:ext>
                    </a:extLst>
                  </p:cNvPr>
                  <p:cNvSpPr/>
                  <p:nvPr/>
                </p:nvSpPr>
                <p:spPr>
                  <a:xfrm>
                    <a:off x="5969993" y="5138171"/>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56" name="Rectangle 55"/>
                  <p:cNvSpPr>
                    <a:spLocks noRot="1" noChangeAspect="1" noMove="1" noResize="1" noEditPoints="1" noAdjustHandles="1" noChangeArrowheads="1" noChangeShapeType="1" noTextEdit="1"/>
                  </p:cNvSpPr>
                  <p:nvPr/>
                </p:nvSpPr>
                <p:spPr>
                  <a:xfrm>
                    <a:off x="5969993" y="5138171"/>
                    <a:ext cx="515205" cy="400110"/>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45">
                    <a:extLst>
                      <a:ext uri="{FF2B5EF4-FFF2-40B4-BE49-F238E27FC236}">
                        <a16:creationId xmlns:a16="http://schemas.microsoft.com/office/drawing/2014/main" id="{F130004C-A2E8-640F-5D45-7A48B5B922C2}"/>
                      </a:ext>
                    </a:extLst>
                  </p:cNvPr>
                  <p:cNvSpPr/>
                  <p:nvPr/>
                </p:nvSpPr>
                <p:spPr>
                  <a:xfrm>
                    <a:off x="6623704" y="5581283"/>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57" name="Rectangle 56"/>
                  <p:cNvSpPr>
                    <a:spLocks noRot="1" noChangeAspect="1" noMove="1" noResize="1" noEditPoints="1" noAdjustHandles="1" noChangeArrowheads="1" noChangeShapeType="1" noTextEdit="1"/>
                  </p:cNvSpPr>
                  <p:nvPr/>
                </p:nvSpPr>
                <p:spPr>
                  <a:xfrm>
                    <a:off x="6623704" y="5581283"/>
                    <a:ext cx="521168" cy="400110"/>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TextBox 46">
                    <a:extLst>
                      <a:ext uri="{FF2B5EF4-FFF2-40B4-BE49-F238E27FC236}">
                        <a16:creationId xmlns:a16="http://schemas.microsoft.com/office/drawing/2014/main" id="{DBFBC8E2-F31F-8067-7DED-F06AEFE726CB}"/>
                      </a:ext>
                    </a:extLst>
                  </p:cNvPr>
                  <p:cNvSpPr txBox="1"/>
                  <p:nvPr/>
                </p:nvSpPr>
                <p:spPr>
                  <a:xfrm>
                    <a:off x="7285009" y="62443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7285009" y="6244379"/>
                    <a:ext cx="787400" cy="369332"/>
                  </a:xfrm>
                  <a:prstGeom prst="rect">
                    <a:avLst/>
                  </a:prstGeom>
                  <a:blipFill rotWithShape="0">
                    <a:blip r:embed="rId11"/>
                    <a:stretch>
                      <a:fillRect/>
                    </a:stretch>
                  </a:blipFill>
                </p:spPr>
                <p:txBody>
                  <a:bodyPr/>
                  <a:lstStyle/>
                  <a:p>
                    <a:r>
                      <a:rPr lang="pt-BR">
                        <a:noFill/>
                      </a:rPr>
                      <a:t> </a:t>
                    </a:r>
                  </a:p>
                </p:txBody>
              </p:sp>
            </mc:Fallback>
          </mc:AlternateContent>
          <p:sp>
            <p:nvSpPr>
              <p:cNvPr id="28" name="Oval 47">
                <a:extLst>
                  <a:ext uri="{FF2B5EF4-FFF2-40B4-BE49-F238E27FC236}">
                    <a16:creationId xmlns:a16="http://schemas.microsoft.com/office/drawing/2014/main" id="{AB9B70FC-C5CD-63FA-1E67-4BB8B828256D}"/>
                  </a:ext>
                </a:extLst>
              </p:cNvPr>
              <p:cNvSpPr/>
              <p:nvPr/>
            </p:nvSpPr>
            <p:spPr>
              <a:xfrm>
                <a:off x="5216257" y="4836350"/>
                <a:ext cx="1329949" cy="117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7" name="Rectangle 80">
              <a:extLst>
                <a:ext uri="{FF2B5EF4-FFF2-40B4-BE49-F238E27FC236}">
                  <a16:creationId xmlns:a16="http://schemas.microsoft.com/office/drawing/2014/main" id="{A4BCE7A0-4816-5BE1-2049-66B7063723A6}"/>
                </a:ext>
              </a:extLst>
            </p:cNvPr>
            <p:cNvSpPr/>
            <p:nvPr/>
          </p:nvSpPr>
          <p:spPr>
            <a:xfrm>
              <a:off x="6194081" y="1877251"/>
              <a:ext cx="1869678" cy="307777"/>
            </a:xfrm>
            <a:prstGeom prst="rect">
              <a:avLst/>
            </a:prstGeom>
          </p:spPr>
          <p:txBody>
            <a:bodyPr wrap="none">
              <a:spAutoFit/>
            </a:bodyPr>
            <a:lstStyle/>
            <a:p>
              <a:pPr algn="ctr"/>
              <a:r>
                <a:rPr lang="pt-BR" sz="1400" dirty="0"/>
                <a:t>classificação não-linear</a:t>
              </a:r>
            </a:p>
          </p:txBody>
        </p:sp>
      </p:grpSp>
      <p:grpSp>
        <p:nvGrpSpPr>
          <p:cNvPr id="29" name="Group 86">
            <a:extLst>
              <a:ext uri="{FF2B5EF4-FFF2-40B4-BE49-F238E27FC236}">
                <a16:creationId xmlns:a16="http://schemas.microsoft.com/office/drawing/2014/main" id="{2B2E6C8E-494D-FA35-670F-0FF2F4ACC98D}"/>
              </a:ext>
            </a:extLst>
          </p:cNvPr>
          <p:cNvGrpSpPr/>
          <p:nvPr/>
        </p:nvGrpSpPr>
        <p:grpSpPr>
          <a:xfrm>
            <a:off x="1041061" y="4254758"/>
            <a:ext cx="3922754" cy="2613547"/>
            <a:chOff x="7939181" y="1705666"/>
            <a:chExt cx="3844455" cy="2570483"/>
          </a:xfrm>
        </p:grpSpPr>
        <p:grpSp>
          <p:nvGrpSpPr>
            <p:cNvPr id="30" name="Group 48">
              <a:extLst>
                <a:ext uri="{FF2B5EF4-FFF2-40B4-BE49-F238E27FC236}">
                  <a16:creationId xmlns:a16="http://schemas.microsoft.com/office/drawing/2014/main" id="{115A8086-9E80-3AE0-4548-9B9EFAD893D0}"/>
                </a:ext>
              </a:extLst>
            </p:cNvPr>
            <p:cNvGrpSpPr/>
            <p:nvPr/>
          </p:nvGrpSpPr>
          <p:grpSpPr>
            <a:xfrm>
              <a:off x="7939181" y="1705666"/>
              <a:ext cx="3153000" cy="2398001"/>
              <a:chOff x="8324943" y="4011478"/>
              <a:chExt cx="3153000" cy="2398001"/>
            </a:xfrm>
          </p:grpSpPr>
          <p:cxnSp>
            <p:nvCxnSpPr>
              <p:cNvPr id="33" name="Straight Arrow Connector 49">
                <a:extLst>
                  <a:ext uri="{FF2B5EF4-FFF2-40B4-BE49-F238E27FC236}">
                    <a16:creationId xmlns:a16="http://schemas.microsoft.com/office/drawing/2014/main" id="{8B584338-3549-2D7E-A6F2-07A4D5784BCD}"/>
                  </a:ext>
                </a:extLst>
              </p:cNvPr>
              <p:cNvCxnSpPr/>
              <p:nvPr/>
            </p:nvCxnSpPr>
            <p:spPr>
              <a:xfrm flipV="1">
                <a:off x="8718643"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50">
                <a:extLst>
                  <a:ext uri="{FF2B5EF4-FFF2-40B4-BE49-F238E27FC236}">
                    <a16:creationId xmlns:a16="http://schemas.microsoft.com/office/drawing/2014/main" id="{0CDEDB72-3589-C20D-90D9-DE9CAAC7BDF5}"/>
                  </a:ext>
                </a:extLst>
              </p:cNvPr>
              <p:cNvCxnSpPr/>
              <p:nvPr/>
            </p:nvCxnSpPr>
            <p:spPr>
              <a:xfrm>
                <a:off x="8705943"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51">
                <a:extLst>
                  <a:ext uri="{FF2B5EF4-FFF2-40B4-BE49-F238E27FC236}">
                    <a16:creationId xmlns:a16="http://schemas.microsoft.com/office/drawing/2014/main" id="{4631FB79-AB25-380B-EE6F-B32E8F86FD75}"/>
                  </a:ext>
                </a:extLst>
              </p:cNvPr>
              <p:cNvSpPr/>
              <p:nvPr/>
            </p:nvSpPr>
            <p:spPr>
              <a:xfrm>
                <a:off x="9336470" y="594172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52">
                <a:extLst>
                  <a:ext uri="{FF2B5EF4-FFF2-40B4-BE49-F238E27FC236}">
                    <a16:creationId xmlns:a16="http://schemas.microsoft.com/office/drawing/2014/main" id="{D1138FB7-3228-B747-64A8-A2BFC2A2B115}"/>
                  </a:ext>
                </a:extLst>
              </p:cNvPr>
              <p:cNvSpPr/>
              <p:nvPr/>
            </p:nvSpPr>
            <p:spPr>
              <a:xfrm>
                <a:off x="9713130" y="44942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53">
                <a:extLst>
                  <a:ext uri="{FF2B5EF4-FFF2-40B4-BE49-F238E27FC236}">
                    <a16:creationId xmlns:a16="http://schemas.microsoft.com/office/drawing/2014/main" id="{4B32E762-C695-1A7A-DBDC-CA684FFA3C28}"/>
                  </a:ext>
                </a:extLst>
              </p:cNvPr>
              <p:cNvSpPr/>
              <p:nvPr/>
            </p:nvSpPr>
            <p:spPr>
              <a:xfrm>
                <a:off x="9263087" y="566760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54">
                <a:extLst>
                  <a:ext uri="{FF2B5EF4-FFF2-40B4-BE49-F238E27FC236}">
                    <a16:creationId xmlns:a16="http://schemas.microsoft.com/office/drawing/2014/main" id="{237FCB9E-EDAF-5965-EC29-8BC31AB9955D}"/>
                  </a:ext>
                </a:extLst>
              </p:cNvPr>
              <p:cNvSpPr/>
              <p:nvPr/>
            </p:nvSpPr>
            <p:spPr>
              <a:xfrm>
                <a:off x="9565292" y="574487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Oval 55">
                <a:extLst>
                  <a:ext uri="{FF2B5EF4-FFF2-40B4-BE49-F238E27FC236}">
                    <a16:creationId xmlns:a16="http://schemas.microsoft.com/office/drawing/2014/main" id="{B4B7D45F-6C94-C102-5C90-9F422E8759A3}"/>
                  </a:ext>
                </a:extLst>
              </p:cNvPr>
              <p:cNvSpPr/>
              <p:nvPr/>
            </p:nvSpPr>
            <p:spPr>
              <a:xfrm>
                <a:off x="9785440" y="593314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Oval 56">
                <a:extLst>
                  <a:ext uri="{FF2B5EF4-FFF2-40B4-BE49-F238E27FC236}">
                    <a16:creationId xmlns:a16="http://schemas.microsoft.com/office/drawing/2014/main" id="{7991A3C6-816E-765A-69E0-8E87A4FA755E}"/>
                  </a:ext>
                </a:extLst>
              </p:cNvPr>
              <p:cNvSpPr/>
              <p:nvPr/>
            </p:nvSpPr>
            <p:spPr>
              <a:xfrm>
                <a:off x="9586577" y="605808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Oval 57">
                <a:extLst>
                  <a:ext uri="{FF2B5EF4-FFF2-40B4-BE49-F238E27FC236}">
                    <a16:creationId xmlns:a16="http://schemas.microsoft.com/office/drawing/2014/main" id="{F018EB97-C142-BB9E-FB13-E7151CDEC4DD}"/>
                  </a:ext>
                </a:extLst>
              </p:cNvPr>
              <p:cNvSpPr/>
              <p:nvPr/>
            </p:nvSpPr>
            <p:spPr>
              <a:xfrm>
                <a:off x="9421920" y="5414495"/>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58">
                <a:extLst>
                  <a:ext uri="{FF2B5EF4-FFF2-40B4-BE49-F238E27FC236}">
                    <a16:creationId xmlns:a16="http://schemas.microsoft.com/office/drawing/2014/main" id="{CBD8D1D2-96CE-8EA7-851C-B49237F09E2E}"/>
                  </a:ext>
                </a:extLst>
              </p:cNvPr>
              <p:cNvSpPr/>
              <p:nvPr/>
            </p:nvSpPr>
            <p:spPr>
              <a:xfrm>
                <a:off x="9727435" y="548318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59">
                <a:extLst>
                  <a:ext uri="{FF2B5EF4-FFF2-40B4-BE49-F238E27FC236}">
                    <a16:creationId xmlns:a16="http://schemas.microsoft.com/office/drawing/2014/main" id="{31C8A814-58BE-2033-ACE8-4F5713DBE57C}"/>
                  </a:ext>
                </a:extLst>
              </p:cNvPr>
              <p:cNvSpPr/>
              <p:nvPr/>
            </p:nvSpPr>
            <p:spPr>
              <a:xfrm>
                <a:off x="9865530" y="4646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60">
                <a:extLst>
                  <a:ext uri="{FF2B5EF4-FFF2-40B4-BE49-F238E27FC236}">
                    <a16:creationId xmlns:a16="http://schemas.microsoft.com/office/drawing/2014/main" id="{494C18DE-20A3-6791-CE36-039C8D07557C}"/>
                  </a:ext>
                </a:extLst>
              </p:cNvPr>
              <p:cNvSpPr/>
              <p:nvPr/>
            </p:nvSpPr>
            <p:spPr>
              <a:xfrm>
                <a:off x="9579780" y="4729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Isosceles Triangle 61">
                <a:extLst>
                  <a:ext uri="{FF2B5EF4-FFF2-40B4-BE49-F238E27FC236}">
                    <a16:creationId xmlns:a16="http://schemas.microsoft.com/office/drawing/2014/main" id="{4F619BD9-2776-7003-26F1-3884556DD806}"/>
                  </a:ext>
                </a:extLst>
              </p:cNvPr>
              <p:cNvSpPr/>
              <p:nvPr/>
            </p:nvSpPr>
            <p:spPr>
              <a:xfrm>
                <a:off x="9798855" y="49683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Isosceles Triangle 62">
                <a:extLst>
                  <a:ext uri="{FF2B5EF4-FFF2-40B4-BE49-F238E27FC236}">
                    <a16:creationId xmlns:a16="http://schemas.microsoft.com/office/drawing/2014/main" id="{0E8136D7-DCB5-85D2-ADDD-9A284852D4BE}"/>
                  </a:ext>
                </a:extLst>
              </p:cNvPr>
              <p:cNvSpPr/>
              <p:nvPr/>
            </p:nvSpPr>
            <p:spPr>
              <a:xfrm>
                <a:off x="9151286" y="454396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Isosceles Triangle 63">
                <a:extLst>
                  <a:ext uri="{FF2B5EF4-FFF2-40B4-BE49-F238E27FC236}">
                    <a16:creationId xmlns:a16="http://schemas.microsoft.com/office/drawing/2014/main" id="{9058CA89-1645-2545-DD94-9AA8C8E79468}"/>
                  </a:ext>
                </a:extLst>
              </p:cNvPr>
              <p:cNvSpPr/>
              <p:nvPr/>
            </p:nvSpPr>
            <p:spPr>
              <a:xfrm>
                <a:off x="9404217" y="43291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Isosceles Triangle 64">
                <a:extLst>
                  <a:ext uri="{FF2B5EF4-FFF2-40B4-BE49-F238E27FC236}">
                    <a16:creationId xmlns:a16="http://schemas.microsoft.com/office/drawing/2014/main" id="{94E39B9E-96C4-9322-B794-826743EC39D5}"/>
                  </a:ext>
                </a:extLst>
              </p:cNvPr>
              <p:cNvSpPr/>
              <p:nvPr/>
            </p:nvSpPr>
            <p:spPr>
              <a:xfrm>
                <a:off x="9317374" y="48032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65">
                <a:extLst>
                  <a:ext uri="{FF2B5EF4-FFF2-40B4-BE49-F238E27FC236}">
                    <a16:creationId xmlns:a16="http://schemas.microsoft.com/office/drawing/2014/main" id="{C189B59D-2742-3BB1-C215-784AEC2DC14D}"/>
                  </a:ext>
                </a:extLst>
              </p:cNvPr>
              <p:cNvSpPr/>
              <p:nvPr/>
            </p:nvSpPr>
            <p:spPr>
              <a:xfrm>
                <a:off x="10017930" y="47990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Rectangle 66">
                    <a:extLst>
                      <a:ext uri="{FF2B5EF4-FFF2-40B4-BE49-F238E27FC236}">
                        <a16:creationId xmlns:a16="http://schemas.microsoft.com/office/drawing/2014/main" id="{DF369D89-447B-68EC-877C-91A7B75D6D5D}"/>
                      </a:ext>
                    </a:extLst>
                  </p:cNvPr>
                  <p:cNvSpPr/>
                  <p:nvPr/>
                </p:nvSpPr>
                <p:spPr>
                  <a:xfrm>
                    <a:off x="10126339" y="5950689"/>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79" name="Rectangle 78"/>
                  <p:cNvSpPr>
                    <a:spLocks noRot="1" noChangeAspect="1" noMove="1" noResize="1" noEditPoints="1" noAdjustHandles="1" noChangeArrowheads="1" noChangeShapeType="1" noTextEdit="1"/>
                  </p:cNvSpPr>
                  <p:nvPr/>
                </p:nvSpPr>
                <p:spPr>
                  <a:xfrm>
                    <a:off x="10126339" y="5950689"/>
                    <a:ext cx="515205" cy="400110"/>
                  </a:xfrm>
                  <a:prstGeom prst="rect">
                    <a:avLst/>
                  </a:prstGeom>
                  <a:blipFill rotWithShape="0">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67">
                    <a:extLst>
                      <a:ext uri="{FF2B5EF4-FFF2-40B4-BE49-F238E27FC236}">
                        <a16:creationId xmlns:a16="http://schemas.microsoft.com/office/drawing/2014/main" id="{21B90B2C-E2AC-A0A2-A382-4D739F23838D}"/>
                      </a:ext>
                    </a:extLst>
                  </p:cNvPr>
                  <p:cNvSpPr/>
                  <p:nvPr/>
                </p:nvSpPr>
                <p:spPr>
                  <a:xfrm>
                    <a:off x="9506752" y="4074240"/>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68" name="Rectangle 67"/>
                  <p:cNvSpPr>
                    <a:spLocks noRot="1" noChangeAspect="1" noMove="1" noResize="1" noEditPoints="1" noAdjustHandles="1" noChangeArrowheads="1" noChangeShapeType="1" noTextEdit="1"/>
                  </p:cNvSpPr>
                  <p:nvPr/>
                </p:nvSpPr>
                <p:spPr>
                  <a:xfrm>
                    <a:off x="9506752" y="4074240"/>
                    <a:ext cx="521168" cy="400110"/>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TextBox 68">
                    <a:extLst>
                      <a:ext uri="{FF2B5EF4-FFF2-40B4-BE49-F238E27FC236}">
                        <a16:creationId xmlns:a16="http://schemas.microsoft.com/office/drawing/2014/main" id="{29E9D5FA-AEED-E1EB-E19F-18E66D7EE6DA}"/>
                      </a:ext>
                    </a:extLst>
                  </p:cNvPr>
                  <p:cNvSpPr txBox="1"/>
                  <p:nvPr/>
                </p:nvSpPr>
                <p:spPr>
                  <a:xfrm>
                    <a:off x="8324943" y="4011478"/>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1" name="TextBox 80"/>
                  <p:cNvSpPr txBox="1">
                    <a:spLocks noRot="1" noChangeAspect="1" noMove="1" noResize="1" noEditPoints="1" noAdjustHandles="1" noChangeArrowheads="1" noChangeShapeType="1" noTextEdit="1"/>
                  </p:cNvSpPr>
                  <p:nvPr/>
                </p:nvSpPr>
                <p:spPr>
                  <a:xfrm>
                    <a:off x="8324943" y="4011478"/>
                    <a:ext cx="787400" cy="369332"/>
                  </a:xfrm>
                  <a:prstGeom prst="rect">
                    <a:avLst/>
                  </a:prstGeom>
                  <a:blipFill rotWithShape="0">
                    <a:blip r:embed="rId18"/>
                    <a:stretch>
                      <a:fillRect/>
                    </a:stretch>
                  </a:blipFill>
                </p:spPr>
                <p:txBody>
                  <a:bodyPr/>
                  <a:lstStyle/>
                  <a:p>
                    <a:r>
                      <a:rPr lang="pt-BR">
                        <a:noFill/>
                      </a:rPr>
                      <a:t> </a:t>
                    </a:r>
                  </a:p>
                </p:txBody>
              </p:sp>
            </mc:Fallback>
          </mc:AlternateContent>
          <p:sp>
            <p:nvSpPr>
              <p:cNvPr id="53" name="Rectangle 69">
                <a:extLst>
                  <a:ext uri="{FF2B5EF4-FFF2-40B4-BE49-F238E27FC236}">
                    <a16:creationId xmlns:a16="http://schemas.microsoft.com/office/drawing/2014/main" id="{0A5BEBD9-DBD5-C268-D1EE-C2AFFC927C5C}"/>
                  </a:ext>
                </a:extLst>
              </p:cNvPr>
              <p:cNvSpPr/>
              <p:nvPr/>
            </p:nvSpPr>
            <p:spPr>
              <a:xfrm>
                <a:off x="10541339" y="53258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70">
                <a:extLst>
                  <a:ext uri="{FF2B5EF4-FFF2-40B4-BE49-F238E27FC236}">
                    <a16:creationId xmlns:a16="http://schemas.microsoft.com/office/drawing/2014/main" id="{8AD88B08-5F23-1E0A-143E-E87D108EACE9}"/>
                  </a:ext>
                </a:extLst>
              </p:cNvPr>
              <p:cNvSpPr/>
              <p:nvPr/>
            </p:nvSpPr>
            <p:spPr>
              <a:xfrm>
                <a:off x="10693739" y="54782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71">
                <a:extLst>
                  <a:ext uri="{FF2B5EF4-FFF2-40B4-BE49-F238E27FC236}">
                    <a16:creationId xmlns:a16="http://schemas.microsoft.com/office/drawing/2014/main" id="{156E8B4F-4E4F-48C2-0744-52533C201355}"/>
                  </a:ext>
                </a:extLst>
              </p:cNvPr>
              <p:cNvSpPr/>
              <p:nvPr/>
            </p:nvSpPr>
            <p:spPr>
              <a:xfrm>
                <a:off x="10776781" y="5174183"/>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72">
                <a:extLst>
                  <a:ext uri="{FF2B5EF4-FFF2-40B4-BE49-F238E27FC236}">
                    <a16:creationId xmlns:a16="http://schemas.microsoft.com/office/drawing/2014/main" id="{9E747B52-CE8C-58A0-11C5-C92E310D23C2}"/>
                  </a:ext>
                </a:extLst>
              </p:cNvPr>
              <p:cNvSpPr/>
              <p:nvPr/>
            </p:nvSpPr>
            <p:spPr>
              <a:xfrm>
                <a:off x="10936469" y="553094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73">
                <a:extLst>
                  <a:ext uri="{FF2B5EF4-FFF2-40B4-BE49-F238E27FC236}">
                    <a16:creationId xmlns:a16="http://schemas.microsoft.com/office/drawing/2014/main" id="{F27A2FCD-5D5E-0BC2-39B0-7E128E985F36}"/>
                  </a:ext>
                </a:extLst>
              </p:cNvPr>
              <p:cNvSpPr/>
              <p:nvPr/>
            </p:nvSpPr>
            <p:spPr>
              <a:xfrm>
                <a:off x="10998539" y="5300288"/>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74">
                <a:extLst>
                  <a:ext uri="{FF2B5EF4-FFF2-40B4-BE49-F238E27FC236}">
                    <a16:creationId xmlns:a16="http://schemas.microsoft.com/office/drawing/2014/main" id="{A50E4132-6EE5-D584-2804-9C08F916B7DC}"/>
                  </a:ext>
                </a:extLst>
              </p:cNvPr>
              <p:cNvSpPr/>
              <p:nvPr/>
            </p:nvSpPr>
            <p:spPr>
              <a:xfrm>
                <a:off x="11179199" y="5515115"/>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75">
                <a:extLst>
                  <a:ext uri="{FF2B5EF4-FFF2-40B4-BE49-F238E27FC236}">
                    <a16:creationId xmlns:a16="http://schemas.microsoft.com/office/drawing/2014/main" id="{AEB60AC9-B5A6-4BD2-C82B-9ECF0C18773C}"/>
                  </a:ext>
                </a:extLst>
              </p:cNvPr>
              <p:cNvSpPr/>
              <p:nvPr/>
            </p:nvSpPr>
            <p:spPr>
              <a:xfrm>
                <a:off x="11042698" y="577260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0" name="Rectangle 76">
                    <a:extLst>
                      <a:ext uri="{FF2B5EF4-FFF2-40B4-BE49-F238E27FC236}">
                        <a16:creationId xmlns:a16="http://schemas.microsoft.com/office/drawing/2014/main" id="{67CB3F5A-C733-2E1D-382D-37ABD108C33F}"/>
                      </a:ext>
                    </a:extLst>
                  </p:cNvPr>
                  <p:cNvSpPr/>
                  <p:nvPr/>
                </p:nvSpPr>
                <p:spPr>
                  <a:xfrm>
                    <a:off x="10918615" y="4718845"/>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3</m:t>
                              </m:r>
                            </m:sub>
                          </m:sSub>
                        </m:oMath>
                      </m:oMathPara>
                    </a14:m>
                    <a:endParaRPr lang="pt-BR" sz="2000" dirty="0"/>
                  </a:p>
                </p:txBody>
              </p:sp>
            </mc:Choice>
            <mc:Fallback xmlns="">
              <p:sp>
                <p:nvSpPr>
                  <p:cNvPr id="89" name="Rectangle 88"/>
                  <p:cNvSpPr>
                    <a:spLocks noRot="1" noChangeAspect="1" noMove="1" noResize="1" noEditPoints="1" noAdjustHandles="1" noChangeArrowheads="1" noChangeShapeType="1" noTextEdit="1"/>
                  </p:cNvSpPr>
                  <p:nvPr/>
                </p:nvSpPr>
                <p:spPr>
                  <a:xfrm>
                    <a:off x="10918615" y="4718845"/>
                    <a:ext cx="521168" cy="400110"/>
                  </a:xfrm>
                  <a:prstGeom prst="rect">
                    <a:avLst/>
                  </a:prstGeom>
                  <a:blipFill rotWithShape="0">
                    <a:blip r:embed="rId19"/>
                    <a:stretch>
                      <a:fillRect b="-1538"/>
                    </a:stretch>
                  </a:blipFill>
                </p:spPr>
                <p:txBody>
                  <a:bodyPr/>
                  <a:lstStyle/>
                  <a:p>
                    <a:r>
                      <a:rPr lang="pt-BR">
                        <a:noFill/>
                      </a:rPr>
                      <a:t> </a:t>
                    </a:r>
                  </a:p>
                </p:txBody>
              </p:sp>
            </mc:Fallback>
          </mc:AlternateContent>
          <p:cxnSp>
            <p:nvCxnSpPr>
              <p:cNvPr id="61" name="Straight Connector 77">
                <a:extLst>
                  <a:ext uri="{FF2B5EF4-FFF2-40B4-BE49-F238E27FC236}">
                    <a16:creationId xmlns:a16="http://schemas.microsoft.com/office/drawing/2014/main" id="{B78E1BFF-818D-CD5B-3D94-2F9A4F4D82FF}"/>
                  </a:ext>
                </a:extLst>
              </p:cNvPr>
              <p:cNvCxnSpPr/>
              <p:nvPr/>
            </p:nvCxnSpPr>
            <p:spPr>
              <a:xfrm>
                <a:off x="8788081" y="472865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78">
                <a:extLst>
                  <a:ext uri="{FF2B5EF4-FFF2-40B4-BE49-F238E27FC236}">
                    <a16:creationId xmlns:a16="http://schemas.microsoft.com/office/drawing/2014/main" id="{F2E3290A-DA56-2C1D-3ED4-64B224AF32DD}"/>
                  </a:ext>
                </a:extLst>
              </p:cNvPr>
              <p:cNvCxnSpPr/>
              <p:nvPr/>
            </p:nvCxnSpPr>
            <p:spPr>
              <a:xfrm flipV="1">
                <a:off x="10020518" y="4646639"/>
                <a:ext cx="621026" cy="847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Rectangle 82">
              <a:extLst>
                <a:ext uri="{FF2B5EF4-FFF2-40B4-BE49-F238E27FC236}">
                  <a16:creationId xmlns:a16="http://schemas.microsoft.com/office/drawing/2014/main" id="{F7FFF212-533F-2F05-17E8-537300946149}"/>
                </a:ext>
              </a:extLst>
            </p:cNvPr>
            <p:cNvSpPr/>
            <p:nvPr/>
          </p:nvSpPr>
          <p:spPr>
            <a:xfrm>
              <a:off x="9830560" y="1773129"/>
              <a:ext cx="1953076" cy="514599"/>
            </a:xfrm>
            <a:prstGeom prst="rect">
              <a:avLst/>
            </a:prstGeom>
          </p:spPr>
          <p:txBody>
            <a:bodyPr wrap="square">
              <a:spAutoFit/>
            </a:bodyPr>
            <a:lstStyle/>
            <a:p>
              <a:pPr algn="ctr"/>
              <a:r>
                <a:rPr lang="pt-BR" sz="1400" dirty="0"/>
                <a:t>classificação linear com 2 funções discriminantes</a:t>
              </a:r>
            </a:p>
          </p:txBody>
        </p:sp>
        <mc:AlternateContent xmlns:mc="http://schemas.openxmlformats.org/markup-compatibility/2006" xmlns:a14="http://schemas.microsoft.com/office/drawing/2010/main">
          <mc:Choice Requires="a14">
            <p:sp>
              <p:nvSpPr>
                <p:cNvPr id="32" name="TextBox 83">
                  <a:extLst>
                    <a:ext uri="{FF2B5EF4-FFF2-40B4-BE49-F238E27FC236}">
                      <a16:creationId xmlns:a16="http://schemas.microsoft.com/office/drawing/2014/main" id="{FE2B3682-E1D1-FA1C-D861-F3A6E4B57D6A}"/>
                    </a:ext>
                  </a:extLst>
                </p:cNvPr>
                <p:cNvSpPr txBox="1"/>
                <p:nvPr/>
              </p:nvSpPr>
              <p:spPr>
                <a:xfrm>
                  <a:off x="10894980" y="39068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84" name="TextBox 83"/>
                <p:cNvSpPr txBox="1">
                  <a:spLocks noRot="1" noChangeAspect="1" noMove="1" noResize="1" noEditPoints="1" noAdjustHandles="1" noChangeArrowheads="1" noChangeShapeType="1" noTextEdit="1"/>
                </p:cNvSpPr>
                <p:nvPr/>
              </p:nvSpPr>
              <p:spPr>
                <a:xfrm>
                  <a:off x="10894980" y="3906817"/>
                  <a:ext cx="787400" cy="369332"/>
                </a:xfrm>
                <a:prstGeom prst="rect">
                  <a:avLst/>
                </a:prstGeom>
                <a:blipFill rotWithShape="0">
                  <a:blip r:embed="rId2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968697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6272981" y="1825624"/>
            <a:ext cx="5823769" cy="5032375"/>
          </a:xfrm>
        </p:spPr>
        <p:txBody>
          <a:bodyPr>
            <a:normAutofit/>
          </a:bodyPr>
          <a:lstStyle/>
          <a:p>
            <a:r>
              <a:rPr lang="pt-BR" dirty="0"/>
              <a:t>Portanto, se quisermos projetar uma rede neural capaz de distinguir entre gatos e cachorros, poderíamos ter um neurônio de saída representando gatos e outro representando cães.</a:t>
            </a:r>
          </a:p>
          <a:p>
            <a:r>
              <a:rPr lang="pt-BR" dirty="0"/>
              <a:t>Cada neurônio de saída irá apresentar a probabilidade de uma imagem de entrada pertencer a uma das classes.</a:t>
            </a:r>
          </a:p>
        </p:txBody>
      </p:sp>
      <p:pic>
        <p:nvPicPr>
          <p:cNvPr id="77" name="Imagem 76">
            <a:extLst>
              <a:ext uri="{FF2B5EF4-FFF2-40B4-BE49-F238E27FC236}">
                <a16:creationId xmlns:a16="http://schemas.microsoft.com/office/drawing/2014/main" id="{F7976FF7-28FE-1F9B-CA60-BDCAD6E67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79" y="2407950"/>
            <a:ext cx="5917790" cy="2921576"/>
          </a:xfrm>
          <a:prstGeom prst="rect">
            <a:avLst/>
          </a:prstGeom>
        </p:spPr>
      </p:pic>
    </p:spTree>
    <p:extLst>
      <p:ext uri="{BB962C8B-B14F-4D97-AF65-F5344CB8AC3E}">
        <p14:creationId xmlns:p14="http://schemas.microsoft.com/office/powerpoint/2010/main" val="3645420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860027" y="1825624"/>
            <a:ext cx="6236724" cy="5032375"/>
          </a:xfrm>
        </p:spPr>
        <p:txBody>
          <a:bodyPr>
            <a:normAutofit/>
          </a:bodyPr>
          <a:lstStyle/>
          <a:p>
            <a:r>
              <a:rPr lang="pt-BR" dirty="0"/>
              <a:t>Então, se uma imagem de um gato for passada para a rede, o neurônio que representa os gatos terá um alto valor de probabilidade (teoricamente 1) e o que representa os cachorros terá um baixo valor de probabilidade (teoricamente 0).</a:t>
            </a:r>
          </a:p>
          <a:p>
            <a:r>
              <a:rPr lang="pt-BR" dirty="0"/>
              <a:t>O contrário ocorreria se imagem de um cachorro fosse passada para a rede.</a:t>
            </a:r>
          </a:p>
          <a:p>
            <a:endParaRPr lang="pt-BR" dirty="0"/>
          </a:p>
        </p:txBody>
      </p:sp>
      <p:pic>
        <p:nvPicPr>
          <p:cNvPr id="145" name="Imagem 144">
            <a:extLst>
              <a:ext uri="{FF2B5EF4-FFF2-40B4-BE49-F238E27FC236}">
                <a16:creationId xmlns:a16="http://schemas.microsoft.com/office/drawing/2014/main" id="{169228DA-221C-0683-8F0E-3A3FC84D2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01" y="1825624"/>
            <a:ext cx="4524744" cy="2251076"/>
          </a:xfrm>
          <a:prstGeom prst="rect">
            <a:avLst/>
          </a:prstGeom>
        </p:spPr>
      </p:pic>
      <p:pic>
        <p:nvPicPr>
          <p:cNvPr id="149" name="Imagem 148">
            <a:extLst>
              <a:ext uri="{FF2B5EF4-FFF2-40B4-BE49-F238E27FC236}">
                <a16:creationId xmlns:a16="http://schemas.microsoft.com/office/drawing/2014/main" id="{A54CFD59-FB30-3F54-1FCB-5CC703DB1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201" y="4420226"/>
            <a:ext cx="4524744" cy="2304424"/>
          </a:xfrm>
          <a:prstGeom prst="rect">
            <a:avLst/>
          </a:prstGeom>
        </p:spPr>
      </p:pic>
    </p:spTree>
    <p:extLst>
      <p:ext uri="{BB962C8B-B14F-4D97-AF65-F5344CB8AC3E}">
        <p14:creationId xmlns:p14="http://schemas.microsoft.com/office/powerpoint/2010/main" val="2980746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4975123" y="1825624"/>
                <a:ext cx="7035902" cy="5032375"/>
              </a:xfrm>
            </p:spPr>
            <p:txBody>
              <a:bodyPr>
                <a:normAutofit fontScale="92500" lnSpcReduction="10000"/>
              </a:bodyPr>
              <a:lstStyle/>
              <a:p>
                <a:r>
                  <a:rPr lang="pt-BR" dirty="0"/>
                  <a:t>As saídas da rede nos fornecem uma maneira de </a:t>
                </a:r>
                <a:r>
                  <a:rPr lang="pt-BR" b="1" i="1" dirty="0">
                    <a:solidFill>
                      <a:srgbClr val="00B050"/>
                    </a:solidFill>
                  </a:rPr>
                  <a:t>rotular</a:t>
                </a:r>
                <a:r>
                  <a:rPr lang="pt-BR" dirty="0"/>
                  <a:t> cães e gatos fazendo com que o rótulo de uma imagem seja um vetor contendo a saída desejada de cada um dos neurônios da camada de saída. </a:t>
                </a:r>
              </a:p>
              <a:p>
                <a:r>
                  <a:rPr lang="pt-BR" dirty="0"/>
                  <a:t>Portanto, se o primeiro neurônio da camada de saída representa gatos e o segundo cães, podemos dizer que o rótulo (i.e., saída esperada) para imagens de gatos é dado pelo vetor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1</m:t>
                              </m:r>
                              <m:r>
                                <a:rPr lang="pt-BR" sz="2800" b="0" i="1" smtClean="0">
                                  <a:latin typeface="Cambria Math" panose="02040503050406030204" pitchFamily="18" charset="0"/>
                                </a:rPr>
                                <m:t>,</m:t>
                              </m:r>
                            </m:e>
                            <m:e>
                              <m:r>
                                <a:rPr lang="pt-BR" sz="2800" b="0" i="1" smtClean="0">
                                  <a:latin typeface="Cambria Math" panose="02040503050406030204" pitchFamily="18" charset="0"/>
                                </a:rPr>
                                <m:t>0</m:t>
                              </m:r>
                            </m:e>
                          </m:mr>
                        </m:m>
                      </m:e>
                    </m:d>
                  </m:oMath>
                </a14:m>
                <a:r>
                  <a:rPr lang="pt-BR" dirty="0"/>
                  <a:t>. </a:t>
                </a:r>
              </a:p>
              <a:p>
                <a:r>
                  <a:rPr lang="pt-BR" dirty="0"/>
                  <a:t>E o rótulo para imagens de cães é dado pelo vetor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m:t>
                              </m:r>
                            </m:e>
                            <m:e>
                              <m:r>
                                <a:rPr lang="pt-BR" sz="2800" b="0" i="1" smtClean="0">
                                  <a:latin typeface="Cambria Math" panose="02040503050406030204" pitchFamily="18" charset="0"/>
                                </a:rPr>
                                <m:t>1</m:t>
                              </m:r>
                            </m:e>
                          </m:mr>
                        </m:m>
                      </m:e>
                    </m:d>
                  </m:oMath>
                </a14:m>
                <a:r>
                  <a:rPr lang="pt-BR" dirty="0"/>
                  <a:t>.</a:t>
                </a:r>
              </a:p>
              <a:p>
                <a:r>
                  <a:rPr lang="pt-BR" dirty="0"/>
                  <a:t>Essa forma de representar os rótulos é chamada de </a:t>
                </a:r>
                <a:r>
                  <a:rPr lang="pt-BR" b="1" i="1" dirty="0">
                    <a:solidFill>
                      <a:srgbClr val="00B050"/>
                    </a:solidFill>
                  </a:rPr>
                  <a:t>codificação </a:t>
                </a:r>
                <a:r>
                  <a:rPr lang="pt-BR" b="1" i="1" dirty="0" err="1">
                    <a:solidFill>
                      <a:srgbClr val="00B050"/>
                    </a:solidFill>
                  </a:rPr>
                  <a:t>one</a:t>
                </a:r>
                <a:r>
                  <a:rPr lang="pt-BR" b="1" i="1" dirty="0">
                    <a:solidFill>
                      <a:srgbClr val="00B050"/>
                    </a:solidFill>
                  </a:rPr>
                  <a:t>-hot</a:t>
                </a:r>
                <a:r>
                  <a:rPr lang="pt-BR" dirty="0"/>
                  <a:t>.</a:t>
                </a:r>
              </a:p>
            </p:txBody>
          </p:sp>
        </mc:Choice>
        <mc:Fallback xmlns="">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4975123" y="1825624"/>
                <a:ext cx="7035902" cy="5032375"/>
              </a:xfrm>
              <a:blipFill>
                <a:blip r:embed="rId2"/>
                <a:stretch>
                  <a:fillRect l="-1300" t="-2421" r="-2080"/>
                </a:stretch>
              </a:blipFill>
            </p:spPr>
            <p:txBody>
              <a:bodyPr/>
              <a:lstStyle/>
              <a:p>
                <a:r>
                  <a:rPr lang="pt-BR">
                    <a:noFill/>
                  </a:rPr>
                  <a:t> </a:t>
                </a:r>
              </a:p>
            </p:txBody>
          </p:sp>
        </mc:Fallback>
      </mc:AlternateContent>
      <p:pic>
        <p:nvPicPr>
          <p:cNvPr id="4" name="Picture 2" descr="10 Papers You Should Read to Understand Image Classification in the Deep  Learning Era | by Imaginaire AI | Towards Data Science">
            <a:extLst>
              <a:ext uri="{FF2B5EF4-FFF2-40B4-BE49-F238E27FC236}">
                <a16:creationId xmlns:a16="http://schemas.microsoft.com/office/drawing/2014/main" id="{1CDB7486-380D-FD2B-D5EA-8DB9577D1A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65960" b="48378"/>
          <a:stretch/>
        </p:blipFill>
        <p:spPr bwMode="auto">
          <a:xfrm>
            <a:off x="1034846" y="3052361"/>
            <a:ext cx="939926" cy="9051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10 Papers You Should Read to Understand Image Classification in the Deep  Learning Era | by Imaginaire AI | Towards Data Science">
            <a:extLst>
              <a:ext uri="{FF2B5EF4-FFF2-40B4-BE49-F238E27FC236}">
                <a16:creationId xmlns:a16="http://schemas.microsoft.com/office/drawing/2014/main" id="{D0CFD7C2-2696-03C0-4660-7BFFE69CCF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25" t="53090" r="65959" b="8965"/>
          <a:stretch/>
        </p:blipFill>
        <p:spPr bwMode="auto">
          <a:xfrm>
            <a:off x="1034846" y="4145896"/>
            <a:ext cx="939926" cy="9965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9B067D5B-882E-8271-77EA-33758D00EF48}"/>
                  </a:ext>
                </a:extLst>
              </p:cNvPr>
              <p:cNvSpPr txBox="1"/>
              <p:nvPr/>
            </p:nvSpPr>
            <p:spPr>
              <a:xfrm>
                <a:off x="2615996" y="3181776"/>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1</m:t>
                                </m:r>
                                <m:r>
                                  <a:rPr lang="pt-BR" sz="2400" b="0" i="1" smtClean="0">
                                    <a:latin typeface="Cambria Math" panose="02040503050406030204" pitchFamily="18" charset="0"/>
                                  </a:rPr>
                                  <m:t>,</m:t>
                                </m:r>
                              </m:e>
                              <m:e>
                                <m:r>
                                  <a:rPr lang="pt-BR" sz="2400" b="0" i="1" smtClean="0">
                                    <a:latin typeface="Cambria Math" panose="02040503050406030204" pitchFamily="18" charset="0"/>
                                  </a:rPr>
                                  <m:t>0</m:t>
                                </m:r>
                              </m:e>
                            </m:mr>
                          </m:m>
                        </m:e>
                      </m:d>
                    </m:oMath>
                  </m:oMathPara>
                </a14:m>
                <a:endParaRPr lang="pt-BR" sz="2400" dirty="0"/>
              </a:p>
            </p:txBody>
          </p:sp>
        </mc:Choice>
        <mc:Fallback xmlns="">
          <p:sp>
            <p:nvSpPr>
              <p:cNvPr id="6" name="CaixaDeTexto 5">
                <a:extLst>
                  <a:ext uri="{FF2B5EF4-FFF2-40B4-BE49-F238E27FC236}">
                    <a16:creationId xmlns:a16="http://schemas.microsoft.com/office/drawing/2014/main" id="{9B067D5B-882E-8271-77EA-33758D00EF48}"/>
                  </a:ext>
                </a:extLst>
              </p:cNvPr>
              <p:cNvSpPr txBox="1">
                <a:spLocks noRot="1" noChangeAspect="1" noMove="1" noResize="1" noEditPoints="1" noAdjustHandles="1" noChangeArrowheads="1" noChangeShapeType="1" noTextEdit="1"/>
              </p:cNvSpPr>
              <p:nvPr/>
            </p:nvSpPr>
            <p:spPr>
              <a:xfrm>
                <a:off x="2615996" y="3181776"/>
                <a:ext cx="1257300" cy="46166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7534A5-4F14-D02E-9D32-4988F89338FE}"/>
                  </a:ext>
                </a:extLst>
              </p:cNvPr>
              <p:cNvSpPr txBox="1"/>
              <p:nvPr/>
            </p:nvSpPr>
            <p:spPr>
              <a:xfrm>
                <a:off x="2615996" y="4413315"/>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0</m:t>
                                </m:r>
                                <m:r>
                                  <a:rPr lang="pt-BR" sz="2400" b="0" i="1" smtClean="0">
                                    <a:latin typeface="Cambria Math" panose="02040503050406030204" pitchFamily="18" charset="0"/>
                                  </a:rPr>
                                  <m:t>,</m:t>
                                </m:r>
                              </m:e>
                              <m:e>
                                <m:r>
                                  <a:rPr lang="pt-BR" sz="2400" b="0" i="1" smtClean="0">
                                    <a:latin typeface="Cambria Math" panose="02040503050406030204" pitchFamily="18" charset="0"/>
                                  </a:rPr>
                                  <m:t>1</m:t>
                                </m:r>
                              </m:e>
                            </m:mr>
                          </m:m>
                        </m:e>
                      </m:d>
                    </m:oMath>
                  </m:oMathPara>
                </a14:m>
                <a:endParaRPr lang="pt-BR" sz="2400" dirty="0"/>
              </a:p>
            </p:txBody>
          </p:sp>
        </mc:Choice>
        <mc:Fallback xmlns="">
          <p:sp>
            <p:nvSpPr>
              <p:cNvPr id="7" name="CaixaDeTexto 6">
                <a:extLst>
                  <a:ext uri="{FF2B5EF4-FFF2-40B4-BE49-F238E27FC236}">
                    <a16:creationId xmlns:a16="http://schemas.microsoft.com/office/drawing/2014/main" id="{397534A5-4F14-D02E-9D32-4988F89338FE}"/>
                  </a:ext>
                </a:extLst>
              </p:cNvPr>
              <p:cNvSpPr txBox="1">
                <a:spLocks noRot="1" noChangeAspect="1" noMove="1" noResize="1" noEditPoints="1" noAdjustHandles="1" noChangeArrowheads="1" noChangeShapeType="1" noTextEdit="1"/>
              </p:cNvSpPr>
              <p:nvPr/>
            </p:nvSpPr>
            <p:spPr>
              <a:xfrm>
                <a:off x="2615996" y="4413315"/>
                <a:ext cx="1257300" cy="461665"/>
              </a:xfrm>
              <a:prstGeom prst="rect">
                <a:avLst/>
              </a:prstGeom>
              <a:blipFill>
                <a:blip r:embed="rId5"/>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69A933A-944F-C19B-8ADD-DB2363455D31}"/>
              </a:ext>
            </a:extLst>
          </p:cNvPr>
          <p:cNvSpPr txBox="1"/>
          <p:nvPr/>
        </p:nvSpPr>
        <p:spPr>
          <a:xfrm>
            <a:off x="1034846" y="2321243"/>
            <a:ext cx="1066800" cy="646331"/>
          </a:xfrm>
          <a:prstGeom prst="rect">
            <a:avLst/>
          </a:prstGeom>
          <a:noFill/>
        </p:spPr>
        <p:txBody>
          <a:bodyPr wrap="square" rtlCol="0">
            <a:spAutoFit/>
          </a:bodyPr>
          <a:lstStyle/>
          <a:p>
            <a:pPr algn="ctr"/>
            <a:r>
              <a:rPr lang="pt-BR" dirty="0"/>
              <a:t>Dados de entrada</a:t>
            </a:r>
          </a:p>
        </p:txBody>
      </p:sp>
      <p:sp>
        <p:nvSpPr>
          <p:cNvPr id="9" name="CaixaDeTexto 8">
            <a:extLst>
              <a:ext uri="{FF2B5EF4-FFF2-40B4-BE49-F238E27FC236}">
                <a16:creationId xmlns:a16="http://schemas.microsoft.com/office/drawing/2014/main" id="{C6090C01-25FF-F91F-DD4E-357C54F1C8D5}"/>
              </a:ext>
            </a:extLst>
          </p:cNvPr>
          <p:cNvSpPr txBox="1"/>
          <p:nvPr/>
        </p:nvSpPr>
        <p:spPr>
          <a:xfrm>
            <a:off x="2711246" y="2432171"/>
            <a:ext cx="1066800" cy="369332"/>
          </a:xfrm>
          <a:prstGeom prst="rect">
            <a:avLst/>
          </a:prstGeom>
          <a:noFill/>
        </p:spPr>
        <p:txBody>
          <a:bodyPr wrap="square" rtlCol="0">
            <a:spAutoFit/>
          </a:bodyPr>
          <a:lstStyle/>
          <a:p>
            <a:pPr algn="ctr"/>
            <a:r>
              <a:rPr lang="pt-BR" dirty="0"/>
              <a:t>Rótulo</a:t>
            </a:r>
          </a:p>
        </p:txBody>
      </p:sp>
    </p:spTree>
    <p:extLst>
      <p:ext uri="{BB962C8B-B14F-4D97-AF65-F5344CB8AC3E}">
        <p14:creationId xmlns:p14="http://schemas.microsoft.com/office/powerpoint/2010/main" val="3989609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2E1A5-3D55-B360-D90E-0CF1011D6522}"/>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48DAA581-3A7E-0B32-1ADD-2D93D56A4517}"/>
              </a:ext>
            </a:extLst>
          </p:cNvPr>
          <p:cNvSpPr>
            <a:spLocks noGrp="1"/>
          </p:cNvSpPr>
          <p:nvPr>
            <p:ph idx="1"/>
          </p:nvPr>
        </p:nvSpPr>
        <p:spPr>
          <a:xfrm>
            <a:off x="953729" y="1825624"/>
            <a:ext cx="10515600" cy="5032375"/>
          </a:xfrm>
        </p:spPr>
        <p:txBody>
          <a:bodyPr/>
          <a:lstStyle/>
          <a:p>
            <a:r>
              <a:rPr lang="pt-BR" dirty="0"/>
              <a:t>E se quiséssemos usar uma rede neural para reconhecer dígitos escritos à mão?</a:t>
            </a:r>
          </a:p>
          <a:p>
            <a:r>
              <a:rPr lang="pt-BR" dirty="0"/>
              <a:t>Quantos neurônios seriam necessários na camada de saída?</a:t>
            </a:r>
          </a:p>
          <a:p>
            <a:r>
              <a:rPr lang="pt-BR" dirty="0"/>
              <a:t>Como seria a codificação </a:t>
            </a:r>
            <a:r>
              <a:rPr lang="pt-BR" b="1" i="1" dirty="0" err="1"/>
              <a:t>one</a:t>
            </a:r>
            <a:r>
              <a:rPr lang="pt-BR" b="1" i="1" dirty="0"/>
              <a:t>-hot </a:t>
            </a:r>
            <a:r>
              <a:rPr lang="pt-BR" dirty="0"/>
              <a:t>dos rótulos?</a:t>
            </a:r>
          </a:p>
        </p:txBody>
      </p:sp>
    </p:spTree>
    <p:extLst>
      <p:ext uri="{BB962C8B-B14F-4D97-AF65-F5344CB8AC3E}">
        <p14:creationId xmlns:p14="http://schemas.microsoft.com/office/powerpoint/2010/main" val="3679811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751871" y="1825624"/>
                <a:ext cx="6259154" cy="5032375"/>
              </a:xfrm>
            </p:spPr>
            <p:txBody>
              <a:bodyPr>
                <a:normAutofit/>
              </a:bodyPr>
              <a:lstStyle/>
              <a:p>
                <a:r>
                  <a:rPr lang="pt-BR" dirty="0"/>
                  <a:t>Precisaríamos de 10 neurônios, 1 para cada um dos 10 possíveis dígitos (0 a 9).</a:t>
                </a:r>
              </a:p>
              <a:p>
                <a:r>
                  <a:rPr lang="pt-BR" dirty="0"/>
                  <a:t>O rótulo seria um vetor com 10 elementos.</a:t>
                </a:r>
              </a:p>
              <a:p>
                <a:r>
                  <a:rPr lang="pt-BR" dirty="0"/>
                  <a:t>Porém, apenas um dos elementos seria diferente de 0, aquele que identifica a qual dígito </a:t>
                </a:r>
                <a14:m>
                  <m:oMath xmlns:m="http://schemas.openxmlformats.org/officeDocument/2006/math">
                    <m:r>
                      <a:rPr lang="pt-BR" b="1" i="1" smtClean="0">
                        <a:latin typeface="Cambria Math" panose="02040503050406030204" pitchFamily="18" charset="0"/>
                      </a:rPr>
                      <m:t>𝒙</m:t>
                    </m:r>
                  </m:oMath>
                </a14:m>
                <a:r>
                  <a:rPr lang="pt-BR" dirty="0"/>
                  <a:t> pertence.</a:t>
                </a:r>
              </a:p>
              <a:p>
                <a:r>
                  <a:rPr lang="pt-BR" dirty="0"/>
                  <a:t>Vejamos na sequência um código que usa uma rede neural para reconhecer dígitos escritos à mão.</a:t>
                </a:r>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5751871" y="1825624"/>
                <a:ext cx="6259154" cy="5032375"/>
              </a:xfrm>
              <a:blipFill>
                <a:blip r:embed="rId2"/>
                <a:stretch>
                  <a:fillRect l="-1754" t="-1937" r="-5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081AC0C9-BDE7-117D-EAA0-B22F49BEDC83}"/>
                  </a:ext>
                </a:extLst>
              </p:cNvPr>
              <p:cNvSpPr txBox="1"/>
              <p:nvPr/>
            </p:nvSpPr>
            <p:spPr>
              <a:xfrm>
                <a:off x="993059" y="2022269"/>
                <a:ext cx="4886632" cy="4401205"/>
              </a:xfrm>
              <a:prstGeom prst="rect">
                <a:avLst/>
              </a:prstGeom>
              <a:noFill/>
            </p:spPr>
            <p:txBody>
              <a:bodyPr wrap="square" rtlCol="0">
                <a:spAutoFit/>
              </a:bodyPr>
              <a:lstStyle/>
              <a:p>
                <a:r>
                  <a:rPr lang="pt-BR" sz="2800" dirty="0"/>
                  <a:t>0 </a:t>
                </a:r>
                <a14:m>
                  <m:oMath xmlns:m="http://schemas.openxmlformats.org/officeDocument/2006/math">
                    <m:r>
                      <a:rPr lang="pt-BR" sz="2800" i="1" smtClean="0">
                        <a:latin typeface="Cambria Math" panose="02040503050406030204" pitchFamily="18" charset="0"/>
                        <a:ea typeface="Cambria Math" panose="02040503050406030204" pitchFamily="18" charset="0"/>
                      </a:rPr>
                      <m:t>→</m:t>
                    </m:r>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1, 0, 0, 0, 0, 0, 0, 0, 0, 0</m:t>
                        </m:r>
                      </m:e>
                    </m:d>
                  </m:oMath>
                </a14:m>
                <a:endParaRPr lang="pt-BR" sz="2800" dirty="0"/>
              </a:p>
              <a:p>
                <a:r>
                  <a:rPr lang="pt-BR" sz="2800" dirty="0"/>
                  <a:t>1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0, 1, 0, 0, 0, 0, 0, 0, 0, 0</m:t>
                        </m:r>
                      </m:e>
                    </m:d>
                  </m:oMath>
                </a14:m>
                <a:endParaRPr lang="pt-BR" sz="2800" dirty="0"/>
              </a:p>
              <a:p>
                <a:r>
                  <a:rPr lang="pt-BR" sz="2800" dirty="0"/>
                  <a:t>2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0, 0, 1, 0, 0, 0, 0, 0, 0, 0</m:t>
                        </m:r>
                      </m:e>
                    </m:d>
                  </m:oMath>
                </a14:m>
                <a:endParaRPr lang="pt-BR" sz="2800" dirty="0"/>
              </a:p>
              <a:p>
                <a:r>
                  <a:rPr lang="pt-BR" sz="2800" dirty="0"/>
                  <a:t>3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0, 0, 0, 1, 0, 0, 0, 0, 0, 0</m:t>
                        </m:r>
                      </m:e>
                    </m:d>
                  </m:oMath>
                </a14:m>
                <a:endParaRPr lang="pt-BR" sz="2800" dirty="0"/>
              </a:p>
              <a:p>
                <a:r>
                  <a:rPr lang="pt-BR" sz="2800" dirty="0"/>
                  <a:t>4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0, 0, 0, 0, 1, 0, 0, 0, 0, 0</m:t>
                        </m:r>
                      </m:e>
                    </m:d>
                  </m:oMath>
                </a14:m>
                <a:endParaRPr lang="pt-BR" sz="2800" dirty="0"/>
              </a:p>
              <a:p>
                <a:r>
                  <a:rPr lang="pt-BR" sz="2800" dirty="0"/>
                  <a:t>5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0, 0, 0, 0, 0, 1, 0, 0, 0, 0</m:t>
                        </m:r>
                      </m:e>
                    </m:d>
                  </m:oMath>
                </a14:m>
                <a:endParaRPr lang="pt-BR" sz="2800" dirty="0"/>
              </a:p>
              <a:p>
                <a:r>
                  <a:rPr lang="pt-BR" sz="2800" dirty="0"/>
                  <a:t>6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0, 0, 0, 0, 0, 0, 1, 0, 0, 0</m:t>
                        </m:r>
                      </m:e>
                    </m:d>
                  </m:oMath>
                </a14:m>
                <a:endParaRPr lang="pt-BR" sz="2800" dirty="0"/>
              </a:p>
              <a:p>
                <a:r>
                  <a:rPr lang="pt-BR" sz="2800" dirty="0"/>
                  <a:t>7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0, 0, 0, 0, 0, 0, 0, 1, 0, 0</m:t>
                        </m:r>
                      </m:e>
                    </m:d>
                  </m:oMath>
                </a14:m>
                <a:endParaRPr lang="pt-BR" sz="2800" dirty="0"/>
              </a:p>
              <a:p>
                <a:r>
                  <a:rPr lang="pt-BR" sz="2800" dirty="0"/>
                  <a:t>8</a:t>
                </a:r>
                <a:r>
                  <a:rPr lang="pt-BR" sz="2800" dirty="0">
                    <a:ea typeface="Cambria Math" panose="02040503050406030204" pitchFamily="18" charset="0"/>
                  </a:rPr>
                  <a:t>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0, 0, 0, 0, 0, 0, 0, 0, 1, 0</m:t>
                        </m:r>
                      </m:e>
                    </m:d>
                  </m:oMath>
                </a14:m>
                <a:endParaRPr lang="pt-BR" sz="2800" dirty="0"/>
              </a:p>
              <a:p>
                <a:r>
                  <a:rPr lang="pt-BR" sz="2800" dirty="0"/>
                  <a:t>9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0, 0, 0, 0, 0, 0, 0, 0, 0, 1</m:t>
                        </m:r>
                      </m:e>
                    </m:d>
                  </m:oMath>
                </a14:m>
                <a:endParaRPr lang="pt-BR" sz="2800" dirty="0"/>
              </a:p>
            </p:txBody>
          </p:sp>
        </mc:Choice>
        <mc:Fallback xmlns="">
          <p:sp>
            <p:nvSpPr>
              <p:cNvPr id="10" name="CaixaDeTexto 9">
                <a:extLst>
                  <a:ext uri="{FF2B5EF4-FFF2-40B4-BE49-F238E27FC236}">
                    <a16:creationId xmlns:a16="http://schemas.microsoft.com/office/drawing/2014/main" id="{081AC0C9-BDE7-117D-EAA0-B22F49BEDC83}"/>
                  </a:ext>
                </a:extLst>
              </p:cNvPr>
              <p:cNvSpPr txBox="1">
                <a:spLocks noRot="1" noChangeAspect="1" noMove="1" noResize="1" noEditPoints="1" noAdjustHandles="1" noChangeArrowheads="1" noChangeShapeType="1" noTextEdit="1"/>
              </p:cNvSpPr>
              <p:nvPr/>
            </p:nvSpPr>
            <p:spPr>
              <a:xfrm>
                <a:off x="993059" y="2022269"/>
                <a:ext cx="4886632" cy="4401205"/>
              </a:xfrm>
              <a:prstGeom prst="rect">
                <a:avLst/>
              </a:prstGeom>
              <a:blipFill>
                <a:blip r:embed="rId3"/>
                <a:stretch>
                  <a:fillRect l="-2618" t="-1385" b="-3047"/>
                </a:stretch>
              </a:blipFill>
            </p:spPr>
            <p:txBody>
              <a:bodyPr/>
              <a:lstStyle/>
              <a:p>
                <a:r>
                  <a:rPr lang="pt-BR">
                    <a:noFill/>
                  </a:rPr>
                  <a:t> </a:t>
                </a:r>
              </a:p>
            </p:txBody>
          </p:sp>
        </mc:Fallback>
      </mc:AlternateContent>
    </p:spTree>
    <p:extLst>
      <p:ext uri="{BB962C8B-B14F-4D97-AF65-F5344CB8AC3E}">
        <p14:creationId xmlns:p14="http://schemas.microsoft.com/office/powerpoint/2010/main" val="1674235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430299" y="1860950"/>
            <a:ext cx="5555224" cy="4997050"/>
          </a:xfrm>
        </p:spPr>
        <p:txBody>
          <a:bodyPr>
            <a:normAutofit/>
          </a:bodyPr>
          <a:lstStyle/>
          <a:p>
            <a:r>
              <a:rPr lang="pt-BR" dirty="0"/>
              <a:t>Usaremos a base de dados dos dígitos escritos à mão do MNIST (</a:t>
            </a:r>
            <a:r>
              <a:rPr lang="pt-BR" i="1" dirty="0" err="1"/>
              <a:t>Modified</a:t>
            </a:r>
            <a:r>
              <a:rPr lang="pt-BR" i="1" dirty="0"/>
              <a:t> </a:t>
            </a:r>
            <a:r>
              <a:rPr lang="pt-BR" i="1" dirty="0" err="1"/>
              <a:t>National</a:t>
            </a:r>
            <a:r>
              <a:rPr lang="pt-BR" i="1" dirty="0"/>
              <a:t> </a:t>
            </a:r>
            <a:r>
              <a:rPr lang="pt-BR" i="1" dirty="0" err="1"/>
              <a:t>Institute</a:t>
            </a:r>
            <a:r>
              <a:rPr lang="pt-BR" i="1" dirty="0"/>
              <a:t> </a:t>
            </a:r>
            <a:r>
              <a:rPr lang="pt-BR" i="1" dirty="0" err="1"/>
              <a:t>of</a:t>
            </a:r>
            <a:r>
              <a:rPr lang="pt-BR" i="1" dirty="0"/>
              <a:t> Standards </a:t>
            </a:r>
            <a:r>
              <a:rPr lang="pt-BR" i="1" dirty="0" err="1"/>
              <a:t>and</a:t>
            </a:r>
            <a:r>
              <a:rPr lang="pt-BR" i="1" dirty="0"/>
              <a:t> Technology</a:t>
            </a:r>
            <a:r>
              <a:rPr lang="pt-BR" dirty="0"/>
              <a:t>).</a:t>
            </a:r>
          </a:p>
          <a:p>
            <a:r>
              <a:rPr lang="pt-BR" dirty="0"/>
              <a:t>Ela é uma coleção de </a:t>
            </a:r>
            <a:r>
              <a:rPr lang="pt-BR" b="1" i="1" dirty="0"/>
              <a:t>imagens</a:t>
            </a:r>
            <a:r>
              <a:rPr lang="pt-BR" dirty="0"/>
              <a:t> de dígitos escritos à mão.</a:t>
            </a:r>
          </a:p>
          <a:p>
            <a:r>
              <a:rPr lang="pt-BR" dirty="0"/>
              <a:t>O </a:t>
            </a:r>
            <a:r>
              <a:rPr lang="pt-BR" dirty="0" err="1"/>
              <a:t>TensorFlow</a:t>
            </a:r>
            <a:r>
              <a:rPr lang="pt-BR" dirty="0"/>
              <a:t> apresenta uma função que baixa e divide os dados em conjuntos de treinamento e teste.</a:t>
            </a:r>
          </a:p>
        </p:txBody>
      </p:sp>
      <p:sp>
        <p:nvSpPr>
          <p:cNvPr id="6" name="Retângulo 5">
            <a:extLst>
              <a:ext uri="{FF2B5EF4-FFF2-40B4-BE49-F238E27FC236}">
                <a16:creationId xmlns:a16="http://schemas.microsoft.com/office/drawing/2014/main" id="{D52111A1-9BA5-D60B-C3FC-BC2B1FEA1EA1}"/>
              </a:ext>
            </a:extLst>
          </p:cNvPr>
          <p:cNvSpPr/>
          <p:nvPr/>
        </p:nvSpPr>
        <p:spPr>
          <a:xfrm>
            <a:off x="838200" y="2477729"/>
            <a:ext cx="5031660"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D65582EA-8EFE-7709-BA2D-4C45134FAD43}"/>
              </a:ext>
            </a:extLst>
          </p:cNvPr>
          <p:cNvSpPr txBox="1"/>
          <p:nvPr/>
        </p:nvSpPr>
        <p:spPr>
          <a:xfrm>
            <a:off x="838200" y="1969103"/>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7" name="Seta: Pentágono 6">
            <a:extLst>
              <a:ext uri="{FF2B5EF4-FFF2-40B4-BE49-F238E27FC236}">
                <a16:creationId xmlns:a16="http://schemas.microsoft.com/office/drawing/2014/main" id="{A45BD59F-4A37-99FF-1BCA-AB7E59941437}"/>
              </a:ext>
            </a:extLst>
          </p:cNvPr>
          <p:cNvSpPr/>
          <p:nvPr/>
        </p:nvSpPr>
        <p:spPr>
          <a:xfrm>
            <a:off x="206477" y="5862503"/>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Tree>
    <p:extLst>
      <p:ext uri="{BB962C8B-B14F-4D97-AF65-F5344CB8AC3E}">
        <p14:creationId xmlns:p14="http://schemas.microsoft.com/office/powerpoint/2010/main" val="21953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D3174F-D012-BD13-2169-181A3268DA88}"/>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292921ED-4AC6-1E88-DA8F-B3FC94649AE1}"/>
              </a:ext>
            </a:extLst>
          </p:cNvPr>
          <p:cNvSpPr>
            <a:spLocks noGrp="1"/>
          </p:cNvSpPr>
          <p:nvPr>
            <p:ph idx="1"/>
          </p:nvPr>
        </p:nvSpPr>
        <p:spPr>
          <a:xfrm>
            <a:off x="5830529" y="1825624"/>
            <a:ext cx="6188794" cy="5032375"/>
          </a:xfrm>
        </p:spPr>
        <p:txBody>
          <a:bodyPr>
            <a:normAutofit lnSpcReduction="10000"/>
          </a:bodyPr>
          <a:lstStyle/>
          <a:p>
            <a:r>
              <a:rPr lang="pt-BR" dirty="0"/>
              <a:t>A base de dados possui um conjunto de </a:t>
            </a:r>
            <a:r>
              <a:rPr lang="pt-BR" b="1" i="1" dirty="0"/>
              <a:t>treinamento de 60.000 imagens</a:t>
            </a:r>
            <a:r>
              <a:rPr lang="pt-BR" dirty="0"/>
              <a:t> e um </a:t>
            </a:r>
            <a:r>
              <a:rPr lang="pt-BR" b="1" i="1" dirty="0"/>
              <a:t>conjunto de teste de 10.000 imagens</a:t>
            </a:r>
            <a:r>
              <a:rPr lang="pt-BR" dirty="0"/>
              <a:t>.</a:t>
            </a:r>
          </a:p>
          <a:p>
            <a:r>
              <a:rPr lang="pt-BR" dirty="0"/>
              <a:t>São imagens em escala de cinza com 28x28 pixels dos dígitos de 0 a 9.</a:t>
            </a:r>
          </a:p>
          <a:p>
            <a:pPr lvl="1">
              <a:buFont typeface="Wingdings" panose="05000000000000000000" pitchFamily="2" charset="2"/>
              <a:buChar char="§"/>
            </a:pPr>
            <a:r>
              <a:rPr lang="pt-BR" dirty="0"/>
              <a:t>Notem que as imagens são </a:t>
            </a:r>
            <a:r>
              <a:rPr lang="pt-BR" i="1" dirty="0"/>
              <a:t>arrays</a:t>
            </a:r>
            <a:r>
              <a:rPr lang="pt-BR" dirty="0"/>
              <a:t> </a:t>
            </a:r>
            <a:r>
              <a:rPr lang="pt-BR" b="1" i="1" dirty="0">
                <a:solidFill>
                  <a:srgbClr val="00B050"/>
                </a:solidFill>
              </a:rPr>
              <a:t>bidimensionais</a:t>
            </a:r>
            <a:r>
              <a:rPr lang="pt-BR" dirty="0"/>
              <a:t>.</a:t>
            </a:r>
          </a:p>
          <a:p>
            <a:r>
              <a:rPr lang="pt-BR" dirty="0"/>
              <a:t>Os pixels são representados por inteiros não sinalizados de 8 bits, i.e., variam de 0 a 255.</a:t>
            </a:r>
          </a:p>
          <a:p>
            <a:r>
              <a:rPr lang="pt-BR" dirty="0"/>
              <a:t>Cada pixel será um atributo de entrada da rede neural.</a:t>
            </a:r>
          </a:p>
          <a:p>
            <a:r>
              <a:rPr lang="pt-BR" dirty="0"/>
              <a:t>Os rótulos são valores de 0 a 9.</a:t>
            </a:r>
          </a:p>
        </p:txBody>
      </p:sp>
      <p:pic>
        <p:nvPicPr>
          <p:cNvPr id="1028" name="Picture 4" descr="MNIST Dataset | Papers With Code">
            <a:extLst>
              <a:ext uri="{FF2B5EF4-FFF2-40B4-BE49-F238E27FC236}">
                <a16:creationId xmlns:a16="http://schemas.microsoft.com/office/drawing/2014/main" id="{CCE31216-2B02-C5AA-EC28-B29287940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2990"/>
            <a:ext cx="565785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19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Normalização dos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096000" y="1690688"/>
            <a:ext cx="5938684" cy="5167311"/>
          </a:xfrm>
        </p:spPr>
        <p:txBody>
          <a:bodyPr>
            <a:normAutofit/>
          </a:bodyPr>
          <a:lstStyle/>
          <a:p>
            <a:pPr algn="l"/>
            <a:r>
              <a:rPr lang="pt-BR" dirty="0">
                <a:solidFill>
                  <a:srgbClr val="212121"/>
                </a:solidFill>
              </a:rPr>
              <a:t>P</a:t>
            </a:r>
            <a:r>
              <a:rPr lang="pt-BR" b="0" i="0" dirty="0">
                <a:solidFill>
                  <a:srgbClr val="212121"/>
                </a:solidFill>
                <a:effectLst/>
              </a:rPr>
              <a:t>ara</a:t>
            </a:r>
            <a:r>
              <a:rPr lang="pt-BR" b="0" i="1" dirty="0">
                <a:solidFill>
                  <a:srgbClr val="212121"/>
                </a:solidFill>
                <a:effectLst/>
              </a:rPr>
              <a:t> </a:t>
            </a:r>
            <a:r>
              <a:rPr lang="pt-BR" b="1" i="1" dirty="0">
                <a:solidFill>
                  <a:srgbClr val="212121"/>
                </a:solidFill>
                <a:effectLst/>
              </a:rPr>
              <a:t>melhorar a estabilidade</a:t>
            </a:r>
            <a:r>
              <a:rPr lang="pt-BR" b="0" i="0" dirty="0">
                <a:solidFill>
                  <a:srgbClr val="212121"/>
                </a:solidFill>
                <a:effectLst/>
              </a:rPr>
              <a:t> do treinamento e </a:t>
            </a:r>
            <a:r>
              <a:rPr lang="pt-BR" b="1" i="1" dirty="0">
                <a:solidFill>
                  <a:srgbClr val="212121"/>
                </a:solidFill>
                <a:effectLst/>
              </a:rPr>
              <a:t>aumentar a velocidade de convergência</a:t>
            </a:r>
            <a:r>
              <a:rPr lang="pt-BR" b="0" i="0" dirty="0">
                <a:solidFill>
                  <a:srgbClr val="212121"/>
                </a:solidFill>
                <a:effectLst/>
              </a:rPr>
              <a:t>, nós normalizamos os valores das imagens.</a:t>
            </a:r>
          </a:p>
          <a:p>
            <a:pPr lvl="1">
              <a:buFont typeface="Wingdings" panose="05000000000000000000" pitchFamily="2" charset="2"/>
              <a:buChar char="§"/>
            </a:pPr>
            <a:r>
              <a:rPr lang="pt-BR" b="0" i="0" dirty="0">
                <a:solidFill>
                  <a:srgbClr val="212121"/>
                </a:solidFill>
                <a:effectLst/>
              </a:rPr>
              <a:t>Em geral</a:t>
            </a:r>
            <a:r>
              <a:rPr lang="pt-BR" dirty="0">
                <a:solidFill>
                  <a:srgbClr val="212121"/>
                </a:solidFill>
              </a:rPr>
              <a:t>, as redes neurais se comportam bem melhor se os dados são escalonados.</a:t>
            </a:r>
            <a:endParaRPr lang="pt-BR" b="0" i="0" dirty="0">
              <a:solidFill>
                <a:srgbClr val="212121"/>
              </a:solidFill>
              <a:effectLst/>
            </a:endParaRPr>
          </a:p>
          <a:p>
            <a:pPr algn="l"/>
            <a:r>
              <a:rPr lang="pt-BR" b="0" i="0" dirty="0">
                <a:solidFill>
                  <a:srgbClr val="212121"/>
                </a:solidFill>
                <a:effectLst/>
              </a:rPr>
              <a:t>Normalizamos os valores dos pixels de forma que fiquem no intervalo entre 0 e 1. </a:t>
            </a:r>
          </a:p>
          <a:p>
            <a:pPr algn="l"/>
            <a:r>
              <a:rPr lang="pt-BR" b="0" i="0" dirty="0">
                <a:solidFill>
                  <a:srgbClr val="212121"/>
                </a:solidFill>
                <a:effectLst/>
              </a:rPr>
              <a:t>Para fazer isso, dividimos os valores por 255.</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80" y="3229896"/>
            <a:ext cx="2455608"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11F1FFE5-061A-09C2-C81E-92328C634408}"/>
              </a:ext>
            </a:extLst>
          </p:cNvPr>
          <p:cNvSpPr/>
          <p:nvPr/>
        </p:nvSpPr>
        <p:spPr>
          <a:xfrm>
            <a:off x="1405690" y="5863714"/>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7" name="Seta: Divisa 6">
            <a:extLst>
              <a:ext uri="{FF2B5EF4-FFF2-40B4-BE49-F238E27FC236}">
                <a16:creationId xmlns:a16="http://schemas.microsoft.com/office/drawing/2014/main" id="{17FD06CF-CB20-F082-021A-FC1BD258FC04}"/>
              </a:ext>
            </a:extLst>
          </p:cNvPr>
          <p:cNvSpPr/>
          <p:nvPr/>
        </p:nvSpPr>
        <p:spPr>
          <a:xfrm>
            <a:off x="269913" y="5863714"/>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Tree>
    <p:extLst>
      <p:ext uri="{BB962C8B-B14F-4D97-AF65-F5344CB8AC3E}">
        <p14:creationId xmlns:p14="http://schemas.microsoft.com/office/powerpoint/2010/main" val="117077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Definindo a rede neural</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761703" y="1690688"/>
            <a:ext cx="6322141" cy="5167311"/>
          </a:xfrm>
        </p:spPr>
        <p:txBody>
          <a:bodyPr>
            <a:normAutofit lnSpcReduction="10000"/>
          </a:bodyPr>
          <a:lstStyle/>
          <a:p>
            <a:pPr algn="l"/>
            <a:r>
              <a:rPr lang="pt-BR" b="0" i="0" dirty="0">
                <a:solidFill>
                  <a:srgbClr val="212121"/>
                </a:solidFill>
                <a:effectLst/>
              </a:rPr>
              <a:t>Como fizemos antes, definimos a rede </a:t>
            </a:r>
            <a:r>
              <a:rPr lang="pt-BR" b="1" i="1" dirty="0">
                <a:solidFill>
                  <a:srgbClr val="212121"/>
                </a:solidFill>
                <a:effectLst/>
              </a:rPr>
              <a:t>empilhando </a:t>
            </a:r>
            <a:r>
              <a:rPr lang="pt-BR" dirty="0">
                <a:solidFill>
                  <a:srgbClr val="212121"/>
                </a:solidFill>
                <a:effectLst/>
              </a:rPr>
              <a:t>(i.e., listando)</a:t>
            </a:r>
            <a:r>
              <a:rPr lang="pt-BR" b="0" i="0" dirty="0">
                <a:solidFill>
                  <a:srgbClr val="212121"/>
                </a:solidFill>
                <a:effectLst/>
              </a:rPr>
              <a:t> algumas camadas em uma rede </a:t>
            </a:r>
            <a:r>
              <a:rPr lang="pt-BR" b="1" i="1" dirty="0">
                <a:solidFill>
                  <a:srgbClr val="212121"/>
                </a:solidFill>
                <a:effectLst/>
              </a:rPr>
              <a:t>sequencial</a:t>
            </a:r>
            <a:r>
              <a:rPr lang="pt-BR" dirty="0">
                <a:solidFill>
                  <a:srgbClr val="212121"/>
                </a:solidFill>
                <a:effectLst/>
              </a:rPr>
              <a:t> (i.e., </a:t>
            </a:r>
            <a:r>
              <a:rPr lang="pt-BR" i="1" dirty="0">
                <a:solidFill>
                  <a:srgbClr val="212121"/>
                </a:solidFill>
                <a:effectLst/>
              </a:rPr>
              <a:t>feed </a:t>
            </a:r>
            <a:r>
              <a:rPr lang="pt-BR" i="1" dirty="0" err="1">
                <a:solidFill>
                  <a:srgbClr val="212121"/>
                </a:solidFill>
                <a:effectLst/>
              </a:rPr>
              <a:t>forward</a:t>
            </a:r>
            <a:r>
              <a:rPr lang="pt-BR" dirty="0">
                <a:solidFill>
                  <a:srgbClr val="212121"/>
                </a:solidFill>
                <a:effectLst/>
              </a:rPr>
              <a:t>)</a:t>
            </a:r>
            <a:r>
              <a:rPr lang="pt-BR" b="0" i="0" dirty="0">
                <a:solidFill>
                  <a:srgbClr val="212121"/>
                </a:solidFill>
                <a:effectLst/>
              </a:rPr>
              <a:t>.</a:t>
            </a:r>
          </a:p>
          <a:p>
            <a:pPr algn="l"/>
            <a:r>
              <a:rPr lang="pt-BR" dirty="0">
                <a:solidFill>
                  <a:srgbClr val="212121"/>
                </a:solidFill>
              </a:rPr>
              <a:t>Não existe uma regra para definirmos a arquitetura da rede (i.e., número de camadas, nós, otimizador, função de erro, etc.), o mais indicado é testar diferentes arquiteturas, de preferência com técnicas de otimização hiperparamétrica.</a:t>
            </a:r>
          </a:p>
          <a:p>
            <a:pPr algn="l"/>
            <a:r>
              <a:rPr lang="pt-BR" dirty="0">
                <a:solidFill>
                  <a:srgbClr val="212121"/>
                </a:solidFill>
              </a:rPr>
              <a:t>Assim, apenas para ilustrar como realizar classificação com redes neurais, iremos adotar uma arquitetura qualquer.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78" y="4045974"/>
            <a:ext cx="5238137" cy="123129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A7B78211-4E95-C969-E613-FAA6B7B8E748}"/>
              </a:ext>
            </a:extLst>
          </p:cNvPr>
          <p:cNvSpPr/>
          <p:nvPr/>
        </p:nvSpPr>
        <p:spPr>
          <a:xfrm>
            <a:off x="108156" y="59008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Tree>
    <p:extLst>
      <p:ext uri="{BB962C8B-B14F-4D97-AF65-F5344CB8AC3E}">
        <p14:creationId xmlns:p14="http://schemas.microsoft.com/office/powerpoint/2010/main" val="1435665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O que vamos ver?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FE7774-7186-A846-D8DE-518B2CBF4EBD}"/>
                  </a:ext>
                </a:extLst>
              </p:cNvPr>
              <p:cNvSpPr>
                <a:spLocks noGrp="1"/>
              </p:cNvSpPr>
              <p:nvPr>
                <p:ph idx="1"/>
              </p:nvPr>
            </p:nvSpPr>
            <p:spPr>
              <a:xfrm>
                <a:off x="838200" y="1825624"/>
                <a:ext cx="11035938" cy="5032376"/>
              </a:xfrm>
            </p:spPr>
            <p:txBody>
              <a:bodyPr>
                <a:normAutofit/>
              </a:bodyPr>
              <a:lstStyle/>
              <a:p>
                <a:r>
                  <a:rPr lang="pt-BR" dirty="0"/>
                  <a:t>Anteriormente, vimos como os computadores aprendem através do ajuste dos parâmetros (i.e., dos pesos) de um modelo de ML a relação entre as entradas, </a:t>
                </a:r>
                <a14:m>
                  <m:oMath xmlns:m="http://schemas.openxmlformats.org/officeDocument/2006/math">
                    <m:r>
                      <a:rPr lang="pt-BR" b="1" i="1" smtClean="0">
                        <a:latin typeface="Cambria Math" panose="02040503050406030204" pitchFamily="18" charset="0"/>
                      </a:rPr>
                      <m:t>𝒙</m:t>
                    </m:r>
                  </m:oMath>
                </a14:m>
                <a:r>
                  <a:rPr lang="pt-BR" dirty="0"/>
                  <a:t>, e a saída esperada,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Ou seja eles encontram um mapeamento (uma função) ente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a:t>
                </a:r>
              </a:p>
              <a:p>
                <a:r>
                  <a:rPr lang="pt-BR" dirty="0"/>
                  <a:t>Quando os valores de </a:t>
                </a:r>
                <a14:m>
                  <m:oMath xmlns:m="http://schemas.openxmlformats.org/officeDocument/2006/math">
                    <m:r>
                      <a:rPr lang="pt-BR" b="1" i="1" smtClean="0">
                        <a:latin typeface="Cambria Math" panose="02040503050406030204" pitchFamily="18" charset="0"/>
                      </a:rPr>
                      <m:t>𝒙</m:t>
                    </m:r>
                  </m:oMath>
                </a14:m>
                <a:r>
                  <a:rPr lang="pt-BR" dirty="0"/>
                  <a:t> são mapeados em valores contínuos,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ℝ</m:t>
                    </m:r>
                  </m:oMath>
                </a14:m>
                <a:r>
                  <a:rPr lang="pt-BR" dirty="0"/>
                  <a:t>, chamados o problema de </a:t>
                </a:r>
                <a:r>
                  <a:rPr lang="pt-BR" b="1" i="1" dirty="0"/>
                  <a:t>regressão</a:t>
                </a:r>
                <a:r>
                  <a:rPr lang="pt-BR" dirty="0"/>
                  <a:t>.</a:t>
                </a:r>
              </a:p>
              <a:p>
                <a:r>
                  <a:rPr lang="pt-BR" dirty="0"/>
                  <a:t>Neste tópico, veremos um outro problema de mapeamento, mas desta vez, os valores de </a:t>
                </a:r>
                <a14:m>
                  <m:oMath xmlns:m="http://schemas.openxmlformats.org/officeDocument/2006/math">
                    <m:r>
                      <a:rPr lang="pt-BR" b="1" i="1" smtClean="0">
                        <a:latin typeface="Cambria Math" panose="02040503050406030204" pitchFamily="18" charset="0"/>
                      </a:rPr>
                      <m:t>𝒙</m:t>
                    </m:r>
                  </m:oMath>
                </a14:m>
                <a:r>
                  <a:rPr lang="pt-BR" dirty="0"/>
                  <a:t> são mapeados em valores de um conjunto finito e discreto de valores,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r>
                          <a:rPr lang="pt-BR" b="0" i="1" smtClean="0">
                            <a:latin typeface="Cambria Math" panose="02040503050406030204" pitchFamily="18" charset="0"/>
                          </a:rPr>
                          <m:t>0, 1, …, </m:t>
                        </m:r>
                        <m:r>
                          <a:rPr lang="pt-BR" b="0" i="1" smtClean="0">
                            <a:latin typeface="Cambria Math" panose="02040503050406030204" pitchFamily="18" charset="0"/>
                          </a:rPr>
                          <m:t>𝑄</m:t>
                        </m:r>
                        <m:r>
                          <a:rPr lang="pt-BR" b="0" i="1" smtClean="0">
                            <a:latin typeface="Cambria Math" panose="02040503050406030204" pitchFamily="18" charset="0"/>
                          </a:rPr>
                          <m:t>−1</m:t>
                        </m:r>
                      </m:e>
                    </m:d>
                    <m:r>
                      <a:rPr lang="pt-BR" b="0" i="1" smtClean="0">
                        <a:latin typeface="Cambria Math" panose="02040503050406030204" pitchFamily="18" charset="0"/>
                      </a:rPr>
                      <m:t>,</m:t>
                    </m:r>
                    <m:r>
                      <a:rPr lang="pt-BR" b="0" i="1" smtClean="0">
                        <a:latin typeface="Cambria Math" panose="02040503050406030204" pitchFamily="18" charset="0"/>
                      </a:rPr>
                      <m:t>𝑦</m:t>
                    </m:r>
                    <m:r>
                      <a:rPr lang="pt-BR"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ℕ</m:t>
                    </m:r>
                  </m:oMath>
                </a14:m>
                <a:r>
                  <a:rPr lang="pt-BR" dirty="0"/>
                  <a:t>, onde </a:t>
                </a:r>
                <a14:m>
                  <m:oMath xmlns:m="http://schemas.openxmlformats.org/officeDocument/2006/math">
                    <m:r>
                      <a:rPr lang="pt-BR" i="1">
                        <a:latin typeface="Cambria Math" panose="02040503050406030204" pitchFamily="18" charset="0"/>
                      </a:rPr>
                      <m:t>𝑄</m:t>
                    </m:r>
                  </m:oMath>
                </a14:m>
                <a:r>
                  <a:rPr lang="pt-BR" dirty="0"/>
                  <a:t> define o número de valores de saída.</a:t>
                </a:r>
              </a:p>
              <a:p>
                <a:r>
                  <a:rPr lang="pt-BR" dirty="0"/>
                  <a:t>Esse problema é chamado de </a:t>
                </a:r>
                <a:r>
                  <a:rPr lang="pt-BR" b="1" i="1" dirty="0"/>
                  <a:t>classificação</a:t>
                </a:r>
                <a:r>
                  <a:rPr lang="pt-BR" dirty="0"/>
                  <a:t>.</a:t>
                </a:r>
              </a:p>
            </p:txBody>
          </p:sp>
        </mc:Choice>
        <mc:Fallback xmlns="">
          <p:sp>
            <p:nvSpPr>
              <p:cNvPr id="3" name="Espaço Reservado para Conteúdo 2">
                <a:extLst>
                  <a:ext uri="{FF2B5EF4-FFF2-40B4-BE49-F238E27FC236}">
                    <a16:creationId xmlns:a16="http://schemas.microsoft.com/office/drawing/2014/main" id="{25FE7774-7186-A846-D8DE-518B2CBF4EBD}"/>
                  </a:ext>
                </a:extLst>
              </p:cNvPr>
              <p:cNvSpPr>
                <a:spLocks noGrp="1" noRot="1" noChangeAspect="1" noMove="1" noResize="1" noEditPoints="1" noAdjustHandles="1" noChangeArrowheads="1" noChangeShapeType="1" noTextEdit="1"/>
              </p:cNvSpPr>
              <p:nvPr>
                <p:ph idx="1"/>
              </p:nvPr>
            </p:nvSpPr>
            <p:spPr>
              <a:xfrm>
                <a:off x="838200" y="1825624"/>
                <a:ext cx="11035938" cy="5032376"/>
              </a:xfrm>
              <a:blipFill>
                <a:blip r:embed="rId3"/>
                <a:stretch>
                  <a:fillRect l="-994" t="-1937" r="-1547"/>
                </a:stretch>
              </a:blipFill>
            </p:spPr>
            <p:txBody>
              <a:bodyPr/>
              <a:lstStyle/>
              <a:p>
                <a:r>
                  <a:rPr lang="pt-BR">
                    <a:noFill/>
                  </a:rPr>
                  <a:t> </a:t>
                </a:r>
              </a:p>
            </p:txBody>
          </p:sp>
        </mc:Fallback>
      </mc:AlternateContent>
    </p:spTree>
    <p:extLst>
      <p:ext uri="{BB962C8B-B14F-4D97-AF65-F5344CB8AC3E}">
        <p14:creationId xmlns:p14="http://schemas.microsoft.com/office/powerpoint/2010/main" val="529739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lnSpcReduction="10000"/>
          </a:bodyPr>
          <a:lstStyle/>
          <a:p>
            <a:pPr algn="l"/>
            <a:r>
              <a:rPr lang="pt-BR" b="0" i="0" dirty="0">
                <a:solidFill>
                  <a:srgbClr val="212121"/>
                </a:solidFill>
                <a:effectLst/>
              </a:rPr>
              <a:t>Como as imagens são </a:t>
            </a:r>
            <a:r>
              <a:rPr lang="pt-BR" b="0" i="1" dirty="0">
                <a:solidFill>
                  <a:srgbClr val="212121"/>
                </a:solidFill>
                <a:effectLst/>
              </a:rPr>
              <a:t>arrays</a:t>
            </a:r>
            <a:r>
              <a:rPr lang="pt-BR" b="0" i="0" dirty="0">
                <a:solidFill>
                  <a:srgbClr val="212121"/>
                </a:solidFill>
                <a:effectLst/>
              </a:rPr>
              <a:t> bidimensionais com dimensão 28x28 pixels, a primeira coisa que precisamos fazer é transformá-las em </a:t>
            </a:r>
            <a:r>
              <a:rPr lang="pt-BR" b="1" i="1" dirty="0">
                <a:solidFill>
                  <a:srgbClr val="212121"/>
                </a:solidFill>
                <a:effectLst/>
              </a:rPr>
              <a:t>arrays unidimensionais</a:t>
            </a:r>
            <a:r>
              <a:rPr lang="pt-BR" b="0" i="0" dirty="0">
                <a:solidFill>
                  <a:srgbClr val="212121"/>
                </a:solidFill>
                <a:effectLst/>
              </a:rPr>
              <a:t> com</a:t>
            </a:r>
            <a:r>
              <a:rPr lang="pt-BR" dirty="0"/>
              <a:t> 784 pixels (i.e., 28x28 = 784 pixels)</a:t>
            </a:r>
            <a:r>
              <a:rPr lang="pt-BR" b="0" i="0" dirty="0">
                <a:solidFill>
                  <a:srgbClr val="212121"/>
                </a:solidFill>
                <a:effectLst/>
              </a:rPr>
              <a:t>.</a:t>
            </a:r>
          </a:p>
          <a:p>
            <a:pPr algn="l"/>
            <a:r>
              <a:rPr lang="pt-BR" dirty="0"/>
              <a:t>Essa camada </a:t>
            </a:r>
            <a:r>
              <a:rPr lang="pt-BR" b="1" i="1" dirty="0">
                <a:solidFill>
                  <a:srgbClr val="00B050"/>
                </a:solidFill>
              </a:rPr>
              <a:t>não tem parâmetros a serem aprendidos durante o treinamento</a:t>
            </a:r>
            <a:r>
              <a:rPr lang="pt-BR" dirty="0"/>
              <a:t>, ela só redimensiona os dados de entrada. </a:t>
            </a:r>
          </a:p>
          <a:p>
            <a:r>
              <a:rPr lang="pt-BR" dirty="0"/>
              <a:t>Assim, a primeira camada da rede, </a:t>
            </a:r>
            <a:r>
              <a:rPr lang="pt-BR" b="1" i="1" dirty="0">
                <a:solidFill>
                  <a:srgbClr val="00B050"/>
                </a:solidFill>
              </a:rPr>
              <a:t>Flatten</a:t>
            </a:r>
            <a:r>
              <a:rPr lang="pt-BR" dirty="0"/>
              <a:t>, realiza uma operação de achatamento das </a:t>
            </a:r>
            <a:r>
              <a:rPr lang="pt-BR" i="1" dirty="0"/>
              <a:t>arrays</a:t>
            </a:r>
            <a:r>
              <a:rPr lang="pt-BR" dirty="0"/>
              <a:t> de entrada.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60401" y="4356101"/>
            <a:ext cx="4330700" cy="2793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3140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17012B-5BF2-5E6C-3624-CAF6EAC9922D}"/>
              </a:ext>
            </a:extLst>
          </p:cNvPr>
          <p:cNvSpPr>
            <a:spLocks noGrp="1"/>
          </p:cNvSpPr>
          <p:nvPr>
            <p:ph type="title"/>
          </p:nvPr>
        </p:nvSpPr>
        <p:spPr/>
        <p:txBody>
          <a:bodyPr/>
          <a:lstStyle/>
          <a:p>
            <a:r>
              <a:rPr lang="pt-BR" dirty="0"/>
              <a:t>Por que achatamos as imagens?</a:t>
            </a:r>
          </a:p>
        </p:txBody>
      </p:sp>
      <p:sp>
        <p:nvSpPr>
          <p:cNvPr id="3" name="Espaço Reservado para Conteúdo 2">
            <a:extLst>
              <a:ext uri="{FF2B5EF4-FFF2-40B4-BE49-F238E27FC236}">
                <a16:creationId xmlns:a16="http://schemas.microsoft.com/office/drawing/2014/main" id="{D129A4D5-BBFD-CB55-48C5-E5D84D15EE3C}"/>
              </a:ext>
            </a:extLst>
          </p:cNvPr>
          <p:cNvSpPr>
            <a:spLocks noGrp="1"/>
          </p:cNvSpPr>
          <p:nvPr>
            <p:ph idx="1"/>
          </p:nvPr>
        </p:nvSpPr>
        <p:spPr>
          <a:xfrm>
            <a:off x="6654800" y="1825624"/>
            <a:ext cx="5435600" cy="5032375"/>
          </a:xfrm>
        </p:spPr>
        <p:txBody>
          <a:bodyPr/>
          <a:lstStyle/>
          <a:p>
            <a:r>
              <a:rPr lang="pt-BR" dirty="0"/>
              <a:t>Notem que a camada (oculta) seguinte à </a:t>
            </a:r>
            <a:r>
              <a:rPr lang="pt-BR" i="1" dirty="0"/>
              <a:t>Flatten</a:t>
            </a:r>
            <a:r>
              <a:rPr lang="pt-BR" dirty="0"/>
              <a:t> tem 20 neurônios.</a:t>
            </a:r>
          </a:p>
          <a:p>
            <a:r>
              <a:rPr lang="pt-BR" dirty="0"/>
              <a:t>Essa camada oculta espera como entrada uma </a:t>
            </a:r>
            <a:r>
              <a:rPr lang="pt-BR" b="1" i="1" dirty="0"/>
              <a:t>array unidimensional</a:t>
            </a:r>
            <a:r>
              <a:rPr lang="pt-BR" dirty="0"/>
              <a:t>.</a:t>
            </a:r>
          </a:p>
          <a:p>
            <a:r>
              <a:rPr lang="pt-BR" dirty="0"/>
              <a:t>Assim, precisamos que as imagens sejam transformadas em </a:t>
            </a:r>
            <a:r>
              <a:rPr lang="pt-BR" i="1" dirty="0"/>
              <a:t>arrays</a:t>
            </a:r>
            <a:r>
              <a:rPr lang="pt-BR" dirty="0"/>
              <a:t> com uma única dimensão e 784 elementos.</a:t>
            </a:r>
          </a:p>
        </p:txBody>
      </p:sp>
      <p:pic>
        <p:nvPicPr>
          <p:cNvPr id="6" name="Imagem 5">
            <a:extLst>
              <a:ext uri="{FF2B5EF4-FFF2-40B4-BE49-F238E27FC236}">
                <a16:creationId xmlns:a16="http://schemas.microsoft.com/office/drawing/2014/main" id="{8BD2A9B8-101E-5F25-857E-9B7B40A5F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42" y="1825624"/>
            <a:ext cx="5624675" cy="4313234"/>
          </a:xfrm>
          <a:prstGeom prst="rect">
            <a:avLst/>
          </a:prstGeom>
        </p:spPr>
      </p:pic>
      <p:sp>
        <p:nvSpPr>
          <p:cNvPr id="7" name="CaixaDeTexto 6">
            <a:extLst>
              <a:ext uri="{FF2B5EF4-FFF2-40B4-BE49-F238E27FC236}">
                <a16:creationId xmlns:a16="http://schemas.microsoft.com/office/drawing/2014/main" id="{A7859646-DAA9-90E2-27E9-9064751A3D20}"/>
              </a:ext>
            </a:extLst>
          </p:cNvPr>
          <p:cNvSpPr txBox="1"/>
          <p:nvPr/>
        </p:nvSpPr>
        <p:spPr>
          <a:xfrm>
            <a:off x="4186064" y="6178532"/>
            <a:ext cx="753183" cy="369332"/>
          </a:xfrm>
          <a:prstGeom prst="rect">
            <a:avLst/>
          </a:prstGeom>
          <a:noFill/>
        </p:spPr>
        <p:txBody>
          <a:bodyPr wrap="square" rtlCol="0">
            <a:spAutoFit/>
          </a:bodyPr>
          <a:lstStyle/>
          <a:p>
            <a:pPr algn="ctr"/>
            <a:r>
              <a:rPr lang="pt-BR" b="1" dirty="0"/>
              <a:t>20</a:t>
            </a:r>
          </a:p>
        </p:txBody>
      </p:sp>
      <p:sp>
        <p:nvSpPr>
          <p:cNvPr id="8" name="CaixaDeTexto 7">
            <a:extLst>
              <a:ext uri="{FF2B5EF4-FFF2-40B4-BE49-F238E27FC236}">
                <a16:creationId xmlns:a16="http://schemas.microsoft.com/office/drawing/2014/main" id="{883BD565-823B-A90B-6AB8-3F3474120A36}"/>
              </a:ext>
            </a:extLst>
          </p:cNvPr>
          <p:cNvSpPr txBox="1"/>
          <p:nvPr/>
        </p:nvSpPr>
        <p:spPr>
          <a:xfrm>
            <a:off x="3272716" y="6178532"/>
            <a:ext cx="753183" cy="369332"/>
          </a:xfrm>
          <a:prstGeom prst="rect">
            <a:avLst/>
          </a:prstGeom>
          <a:noFill/>
        </p:spPr>
        <p:txBody>
          <a:bodyPr wrap="square" rtlCol="0">
            <a:spAutoFit/>
          </a:bodyPr>
          <a:lstStyle/>
          <a:p>
            <a:pPr algn="ctr"/>
            <a:r>
              <a:rPr lang="pt-BR" b="1" dirty="0"/>
              <a:t>784</a:t>
            </a:r>
          </a:p>
        </p:txBody>
      </p:sp>
      <p:sp>
        <p:nvSpPr>
          <p:cNvPr id="9" name="CaixaDeTexto 8">
            <a:extLst>
              <a:ext uri="{FF2B5EF4-FFF2-40B4-BE49-F238E27FC236}">
                <a16:creationId xmlns:a16="http://schemas.microsoft.com/office/drawing/2014/main" id="{41CC063D-F91A-BB46-DD21-71B3ADA7A4EB}"/>
              </a:ext>
            </a:extLst>
          </p:cNvPr>
          <p:cNvSpPr txBox="1"/>
          <p:nvPr/>
        </p:nvSpPr>
        <p:spPr>
          <a:xfrm>
            <a:off x="461608" y="6178532"/>
            <a:ext cx="753183" cy="369332"/>
          </a:xfrm>
          <a:prstGeom prst="rect">
            <a:avLst/>
          </a:prstGeom>
          <a:noFill/>
        </p:spPr>
        <p:txBody>
          <a:bodyPr wrap="square" rtlCol="0">
            <a:spAutoFit/>
          </a:bodyPr>
          <a:lstStyle/>
          <a:p>
            <a:pPr algn="ctr"/>
            <a:r>
              <a:rPr lang="pt-BR" b="1" dirty="0"/>
              <a:t>28x28</a:t>
            </a:r>
          </a:p>
        </p:txBody>
      </p:sp>
      <p:sp>
        <p:nvSpPr>
          <p:cNvPr id="10" name="CaixaDeTexto 9">
            <a:extLst>
              <a:ext uri="{FF2B5EF4-FFF2-40B4-BE49-F238E27FC236}">
                <a16:creationId xmlns:a16="http://schemas.microsoft.com/office/drawing/2014/main" id="{4B63C611-38A0-B5A4-A053-0AB72E31B714}"/>
              </a:ext>
            </a:extLst>
          </p:cNvPr>
          <p:cNvSpPr txBox="1"/>
          <p:nvPr/>
        </p:nvSpPr>
        <p:spPr>
          <a:xfrm>
            <a:off x="5160609" y="6182406"/>
            <a:ext cx="753183" cy="369332"/>
          </a:xfrm>
          <a:prstGeom prst="rect">
            <a:avLst/>
          </a:prstGeom>
          <a:noFill/>
        </p:spPr>
        <p:txBody>
          <a:bodyPr wrap="square" rtlCol="0">
            <a:spAutoFit/>
          </a:bodyPr>
          <a:lstStyle/>
          <a:p>
            <a:pPr algn="ctr"/>
            <a:r>
              <a:rPr lang="pt-BR" b="1" dirty="0"/>
              <a:t>10</a:t>
            </a:r>
          </a:p>
        </p:txBody>
      </p:sp>
    </p:spTree>
    <p:extLst>
      <p:ext uri="{BB962C8B-B14F-4D97-AF65-F5344CB8AC3E}">
        <p14:creationId xmlns:p14="http://schemas.microsoft.com/office/powerpoint/2010/main" val="2037767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a:bodyPr>
          <a:lstStyle/>
          <a:p>
            <a:pPr algn="l"/>
            <a:r>
              <a:rPr lang="pt-BR" dirty="0"/>
              <a:t>Como a camada </a:t>
            </a:r>
            <a:r>
              <a:rPr lang="pt-BR" i="1" dirty="0"/>
              <a:t>Flatten</a:t>
            </a:r>
            <a:r>
              <a:rPr lang="pt-BR" dirty="0"/>
              <a:t> é a primeira camada, devemos definir as dimensões de entrada.</a:t>
            </a:r>
          </a:p>
          <a:p>
            <a:pPr algn="l"/>
            <a:r>
              <a:rPr lang="pt-BR" dirty="0"/>
              <a:t>Definimos que a camada deve esperar por arrays de entrada com dimensões 28x28.</a:t>
            </a:r>
          </a:p>
          <a:p>
            <a:pPr algn="l"/>
            <a:r>
              <a:rPr lang="pt-BR" dirty="0"/>
              <a:t>Se ela receber arrays com dimensões diferentes, um erro será lançado.</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85801" y="4381499"/>
            <a:ext cx="4305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25574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oculta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761703" y="1690688"/>
            <a:ext cx="6322141" cy="5167311"/>
          </a:xfrm>
        </p:spPr>
        <p:txBody>
          <a:bodyPr>
            <a:normAutofit fontScale="92500"/>
          </a:bodyPr>
          <a:lstStyle/>
          <a:p>
            <a:pPr algn="l"/>
            <a:r>
              <a:rPr lang="pt-BR" dirty="0"/>
              <a:t>Na sequência, definimos a primeira e única </a:t>
            </a:r>
            <a:r>
              <a:rPr lang="pt-BR" b="1" i="1" dirty="0">
                <a:solidFill>
                  <a:srgbClr val="00B050"/>
                </a:solidFill>
              </a:rPr>
              <a:t>camada oculta densa </a:t>
            </a:r>
            <a:r>
              <a:rPr lang="pt-BR" dirty="0"/>
              <a:t>desta rede.</a:t>
            </a:r>
          </a:p>
          <a:p>
            <a:pPr algn="l"/>
            <a:r>
              <a:rPr lang="pt-BR" dirty="0"/>
              <a:t>Como discutido anteriormente, ela possui 20 neurônios.</a:t>
            </a:r>
          </a:p>
          <a:p>
            <a:pPr lvl="1">
              <a:buFont typeface="Wingdings" panose="05000000000000000000" pitchFamily="2" charset="2"/>
              <a:buChar char="§"/>
            </a:pPr>
            <a:r>
              <a:rPr lang="pt-BR" dirty="0"/>
              <a:t>Esse número foi escolhido de forma arbitrária *.</a:t>
            </a:r>
          </a:p>
          <a:p>
            <a:pPr algn="l"/>
            <a:r>
              <a:rPr lang="pt-BR" dirty="0"/>
              <a:t>Poucos nós e a rede pode não ter capacidade suficiente para aprender as características contidas nas imagens.</a:t>
            </a:r>
          </a:p>
          <a:p>
            <a:pPr algn="l"/>
            <a:r>
              <a:rPr lang="pt-BR" dirty="0"/>
              <a:t>Muitos nós, e a rede pode se especializar demais ou ficar muito lenta para aprender.</a:t>
            </a:r>
          </a:p>
          <a:p>
            <a:pPr algn="l"/>
            <a:r>
              <a:rPr lang="pt-BR" dirty="0"/>
              <a:t>A camada usa função de ativação </a:t>
            </a:r>
            <a:r>
              <a:rPr lang="pt-BR" dirty="0" err="1"/>
              <a:t>ReLU</a:t>
            </a:r>
            <a:r>
              <a:rPr lang="pt-BR" dirty="0"/>
              <a:t>, que iremos detalhar em seguida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98500" y="4635499"/>
            <a:ext cx="4559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5BD7FC70-443D-0B91-DB42-DB52832628F9}"/>
              </a:ext>
            </a:extLst>
          </p:cNvPr>
          <p:cNvSpPr txBox="1"/>
          <p:nvPr/>
        </p:nvSpPr>
        <p:spPr>
          <a:xfrm>
            <a:off x="108156" y="6492875"/>
            <a:ext cx="4075984" cy="307777"/>
          </a:xfrm>
          <a:prstGeom prst="rect">
            <a:avLst/>
          </a:prstGeom>
          <a:noFill/>
        </p:spPr>
        <p:txBody>
          <a:bodyPr wrap="square">
            <a:spAutoFit/>
          </a:bodyPr>
          <a:lstStyle/>
          <a:p>
            <a:pPr algn="l"/>
            <a:r>
              <a:rPr lang="pt-BR" sz="1400" dirty="0"/>
              <a:t>*Mais tarde vocês explorarão outras arquiteturas.</a:t>
            </a:r>
          </a:p>
        </p:txBody>
      </p:sp>
    </p:spTree>
    <p:extLst>
      <p:ext uri="{BB962C8B-B14F-4D97-AF65-F5344CB8AC3E}">
        <p14:creationId xmlns:p14="http://schemas.microsoft.com/office/powerpoint/2010/main" val="2015950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saída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56299" y="1690688"/>
            <a:ext cx="6127545" cy="5167311"/>
          </a:xfrm>
        </p:spPr>
        <p:txBody>
          <a:bodyPr>
            <a:normAutofit/>
          </a:bodyPr>
          <a:lstStyle/>
          <a:p>
            <a:pPr algn="l"/>
            <a:r>
              <a:rPr lang="pt-BR" dirty="0"/>
              <a:t>Como temos 10 possíveis classes, a camada de saída possui 10 neurônios, um para gerar a probabilidade de cada uma das classes do problema.</a:t>
            </a:r>
          </a:p>
          <a:p>
            <a:pPr algn="l"/>
            <a:r>
              <a:rPr lang="pt-BR" dirty="0"/>
              <a:t>Ela usa função de ativação </a:t>
            </a:r>
            <a:r>
              <a:rPr lang="pt-BR" dirty="0" err="1"/>
              <a:t>Softmax</a:t>
            </a:r>
            <a:r>
              <a:rPr lang="pt-BR" dirty="0"/>
              <a:t>, a qual discutiremos em detalhes a seguir.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736600" y="4908968"/>
            <a:ext cx="4910803"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0676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31EFE1-A433-AC39-8DC2-C6CDFC5C52E4}"/>
              </a:ext>
            </a:extLst>
          </p:cNvPr>
          <p:cNvSpPr>
            <a:spLocks noGrp="1"/>
          </p:cNvSpPr>
          <p:nvPr>
            <p:ph type="title"/>
          </p:nvPr>
        </p:nvSpPr>
        <p:spPr/>
        <p:txBody>
          <a:bodyPr/>
          <a:lstStyle/>
          <a:p>
            <a:r>
              <a:rPr lang="pt-BR" dirty="0"/>
              <a:t>A rede neural</a:t>
            </a:r>
          </a:p>
        </p:txBody>
      </p:sp>
      <p:sp>
        <p:nvSpPr>
          <p:cNvPr id="3" name="Espaço Reservado para Conteúdo 2">
            <a:extLst>
              <a:ext uri="{FF2B5EF4-FFF2-40B4-BE49-F238E27FC236}">
                <a16:creationId xmlns:a16="http://schemas.microsoft.com/office/drawing/2014/main" id="{B19D51C7-B842-F98E-AACE-CF969FCFA768}"/>
              </a:ext>
            </a:extLst>
          </p:cNvPr>
          <p:cNvSpPr>
            <a:spLocks noGrp="1"/>
          </p:cNvSpPr>
          <p:nvPr>
            <p:ph idx="1"/>
          </p:nvPr>
        </p:nvSpPr>
        <p:spPr>
          <a:xfrm>
            <a:off x="5690524" y="1825624"/>
            <a:ext cx="6344159" cy="5032375"/>
          </a:xfrm>
        </p:spPr>
        <p:txBody>
          <a:bodyPr>
            <a:normAutofit fontScale="92500" lnSpcReduction="20000"/>
          </a:bodyPr>
          <a:lstStyle/>
          <a:p>
            <a:r>
              <a:rPr lang="pt-BR" dirty="0"/>
              <a:t>A figura mostra a </a:t>
            </a:r>
            <a:r>
              <a:rPr lang="pt-BR" b="1" i="1" dirty="0"/>
              <a:t>rede neural densa </a:t>
            </a:r>
            <a:r>
              <a:rPr lang="pt-BR" dirty="0"/>
              <a:t>que criamos, com 20 neurônios na camada oculta e 10 na de saída.</a:t>
            </a:r>
          </a:p>
          <a:p>
            <a:pPr lvl="1">
              <a:buFont typeface="Wingdings" panose="05000000000000000000" pitchFamily="2" charset="2"/>
              <a:buChar char="§"/>
            </a:pPr>
            <a:r>
              <a:rPr lang="pt-BR" dirty="0"/>
              <a:t>Cada neurônio está conectado a cada entrada ou neurônio da camada anterior. </a:t>
            </a:r>
          </a:p>
          <a:p>
            <a:r>
              <a:rPr lang="pt-BR" dirty="0"/>
              <a:t>Assim, se alimentarmos a rede com os pixels de uma imagem contendo um número 7.</a:t>
            </a:r>
          </a:p>
          <a:p>
            <a:r>
              <a:rPr lang="pt-BR" dirty="0"/>
              <a:t>Então, desejaríamos que o neurônio de saída que representa o número 7 fosse o que tivesse o maior valor de probabilidade (em teoria 1). </a:t>
            </a:r>
          </a:p>
          <a:p>
            <a:r>
              <a:rPr lang="pt-BR" dirty="0"/>
              <a:t>Portanto, o rótulo dessa imagem é um vetor com 10 elementos contendo 0s, com exceção do elemento que representa o dígito 7, o qual terá o valor 1.</a:t>
            </a:r>
          </a:p>
        </p:txBody>
      </p:sp>
      <p:pic>
        <p:nvPicPr>
          <p:cNvPr id="9" name="Imagem 8">
            <a:extLst>
              <a:ext uri="{FF2B5EF4-FFF2-40B4-BE49-F238E27FC236}">
                <a16:creationId xmlns:a16="http://schemas.microsoft.com/office/drawing/2014/main" id="{F2844AD4-7C33-3EB7-D13D-F32A4BD2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50" y="2035277"/>
            <a:ext cx="5492316" cy="4211736"/>
          </a:xfrm>
          <a:prstGeom prst="rect">
            <a:avLst/>
          </a:prstGeom>
        </p:spPr>
      </p:pic>
      <p:sp>
        <p:nvSpPr>
          <p:cNvPr id="7" name="Retângulo 6">
            <a:extLst>
              <a:ext uri="{FF2B5EF4-FFF2-40B4-BE49-F238E27FC236}">
                <a16:creationId xmlns:a16="http://schemas.microsoft.com/office/drawing/2014/main" id="{11F06E1B-7349-56A4-881B-F4428A8D7249}"/>
              </a:ext>
            </a:extLst>
          </p:cNvPr>
          <p:cNvSpPr/>
          <p:nvPr/>
        </p:nvSpPr>
        <p:spPr>
          <a:xfrm>
            <a:off x="5341857" y="4532671"/>
            <a:ext cx="309339" cy="26872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24330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73F90A-A1DC-7EC6-6004-09BEF81E53DF}"/>
              </a:ext>
            </a:extLst>
          </p:cNvPr>
          <p:cNvSpPr>
            <a:spLocks noGrp="1"/>
          </p:cNvSpPr>
          <p:nvPr>
            <p:ph type="title"/>
          </p:nvPr>
        </p:nvSpPr>
        <p:spPr/>
        <p:txBody>
          <a:bodyPr/>
          <a:lstStyle/>
          <a:p>
            <a:r>
              <a:rPr lang="pt-BR" dirty="0"/>
              <a:t>Funções de ativação: </a:t>
            </a:r>
            <a:r>
              <a:rPr lang="pt-BR" dirty="0" err="1"/>
              <a:t>ReLU</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D388BA6-20BA-FA10-F60F-E68CD6D0A81F}"/>
                  </a:ext>
                </a:extLst>
              </p:cNvPr>
              <p:cNvSpPr>
                <a:spLocks noGrp="1"/>
              </p:cNvSpPr>
              <p:nvPr>
                <p:ph idx="1"/>
              </p:nvPr>
            </p:nvSpPr>
            <p:spPr>
              <a:xfrm>
                <a:off x="5942948" y="1825624"/>
                <a:ext cx="6101570" cy="5032375"/>
              </a:xfrm>
            </p:spPr>
            <p:txBody>
              <a:bodyPr>
                <a:normAutofit/>
              </a:bodyPr>
              <a:lstStyle/>
              <a:p>
                <a:r>
                  <a:rPr lang="pt-BR" dirty="0">
                    <a:solidFill>
                      <a:schemeClr val="tx1"/>
                    </a:solidFill>
                  </a:rPr>
                  <a:t>Como vimos, a camada oculta usa funções de ativação </a:t>
                </a:r>
                <a:r>
                  <a:rPr lang="pt-BR" b="1" i="1" dirty="0" err="1">
                    <a:solidFill>
                      <a:schemeClr val="tx1"/>
                    </a:solidFill>
                  </a:rPr>
                  <a:t>Rectified</a:t>
                </a:r>
                <a:r>
                  <a:rPr lang="pt-BR" b="1" i="1" dirty="0">
                    <a:solidFill>
                      <a:schemeClr val="tx1"/>
                    </a:solidFill>
                  </a:rPr>
                  <a:t> Linear Unit </a:t>
                </a:r>
                <a:r>
                  <a:rPr lang="pt-BR" dirty="0">
                    <a:solidFill>
                      <a:schemeClr val="tx1"/>
                    </a:solidFill>
                  </a:rPr>
                  <a:t>(</a:t>
                </a:r>
                <a:r>
                  <a:rPr lang="pt-BR" dirty="0" err="1">
                    <a:solidFill>
                      <a:schemeClr val="tx1"/>
                    </a:solidFill>
                  </a:rPr>
                  <a:t>ReLU</a:t>
                </a:r>
                <a:r>
                  <a:rPr lang="pt-BR" dirty="0">
                    <a:solidFill>
                      <a:schemeClr val="tx1"/>
                    </a:solidFill>
                  </a:rPr>
                  <a:t>) em seus neurônios.</a:t>
                </a:r>
              </a:p>
              <a:p>
                <a:r>
                  <a:rPr lang="pt-BR" dirty="0">
                    <a:solidFill>
                      <a:schemeClr val="tx1"/>
                    </a:solidFill>
                  </a:rPr>
                  <a:t>É uma </a:t>
                </a:r>
                <a:r>
                  <a:rPr lang="pt-BR" b="1" i="1" dirty="0">
                    <a:solidFill>
                      <a:schemeClr val="tx1"/>
                    </a:solidFill>
                  </a:rPr>
                  <a:t>função não-linear </a:t>
                </a:r>
                <a:r>
                  <a:rPr lang="pt-BR" dirty="0">
                    <a:solidFill>
                      <a:schemeClr val="tx1"/>
                    </a:solidFill>
                  </a:rPr>
                  <a:t>em que sua saída é igual 0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≤0</m:t>
                    </m:r>
                  </m:oMath>
                </a14:m>
                <a:r>
                  <a:rPr lang="pt-BR" dirty="0">
                    <a:solidFill>
                      <a:schemeClr val="tx1"/>
                    </a:solidFill>
                  </a:rPr>
                  <a:t> e o próprio </a:t>
                </a:r>
                <a14:m>
                  <m:oMath xmlns:m="http://schemas.openxmlformats.org/officeDocument/2006/math">
                    <m:r>
                      <a:rPr lang="pt-BR" i="1">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r>
                      <a:rPr lang="pt-BR" b="1" i="1">
                        <a:solidFill>
                          <a:schemeClr val="tx1"/>
                        </a:solidFill>
                        <a:latin typeface="Cambria Math" panose="02040503050406030204" pitchFamily="18" charset="0"/>
                      </a:rPr>
                      <m:t>𝒙</m:t>
                    </m:r>
                    <m:r>
                      <a:rPr lang="pt-BR" i="1">
                        <a:solidFill>
                          <a:schemeClr val="tx1"/>
                        </a:solidFill>
                        <a:latin typeface="Cambria Math" panose="02040503050406030204" pitchFamily="18" charset="0"/>
                      </a:rPr>
                      <m:t>)</m:t>
                    </m:r>
                  </m:oMath>
                </a14:m>
                <a:r>
                  <a:rPr lang="pt-BR" dirty="0">
                    <a:solidFill>
                      <a:schemeClr val="tx1"/>
                    </a:solidFill>
                  </a:rPr>
                  <a:t>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&gt;0</m:t>
                    </m:r>
                  </m:oMath>
                </a14:m>
                <a:r>
                  <a:rPr lang="pt-BR" dirty="0">
                    <a:solidFill>
                      <a:schemeClr val="tx1"/>
                    </a:solidFill>
                  </a:rPr>
                  <a:t>.</a:t>
                </a:r>
              </a:p>
              <a:p>
                <a:r>
                  <a:rPr lang="pt-BR" dirty="0">
                    <a:solidFill>
                      <a:schemeClr val="tx1"/>
                    </a:solidFill>
                  </a:rPr>
                  <a:t>É</a:t>
                </a:r>
                <a:r>
                  <a:rPr lang="pt-BR" b="0" i="0" dirty="0">
                    <a:solidFill>
                      <a:schemeClr val="tx1"/>
                    </a:solidFill>
                    <a:effectLst/>
                  </a:rPr>
                  <a:t> uma das funções mais amplamente utilizadas em redes neurais</a:t>
                </a:r>
                <a:r>
                  <a:rPr lang="pt-BR" dirty="0">
                    <a:solidFill>
                      <a:schemeClr val="tx1"/>
                    </a:solidFill>
                  </a:rPr>
                  <a:t>.</a:t>
                </a:r>
              </a:p>
              <a:p>
                <a:r>
                  <a:rPr lang="pt-BR" dirty="0">
                    <a:solidFill>
                      <a:schemeClr val="tx1"/>
                    </a:solidFill>
                  </a:rPr>
                  <a:t>Suas</a:t>
                </a:r>
                <a:r>
                  <a:rPr lang="pt-BR" b="0" i="0" dirty="0">
                    <a:solidFill>
                      <a:schemeClr val="tx1"/>
                    </a:solidFill>
                    <a:effectLst/>
                  </a:rPr>
                  <a:t> principais vantagens são a sua simplicidade e eficiência computacional. </a:t>
                </a:r>
              </a:p>
            </p:txBody>
          </p:sp>
        </mc:Choice>
        <mc:Fallback xmlns="">
          <p:sp>
            <p:nvSpPr>
              <p:cNvPr id="3" name="Espaço Reservado para Conteúdo 2">
                <a:extLst>
                  <a:ext uri="{FF2B5EF4-FFF2-40B4-BE49-F238E27FC236}">
                    <a16:creationId xmlns:a16="http://schemas.microsoft.com/office/drawing/2014/main" id="{8D388BA6-20BA-FA10-F60F-E68CD6D0A81F}"/>
                  </a:ext>
                </a:extLst>
              </p:cNvPr>
              <p:cNvSpPr>
                <a:spLocks noGrp="1" noRot="1" noChangeAspect="1" noMove="1" noResize="1" noEditPoints="1" noAdjustHandles="1" noChangeArrowheads="1" noChangeShapeType="1" noTextEdit="1"/>
              </p:cNvSpPr>
              <p:nvPr>
                <p:ph idx="1"/>
              </p:nvPr>
            </p:nvSpPr>
            <p:spPr>
              <a:xfrm>
                <a:off x="5942948" y="1825624"/>
                <a:ext cx="6101570" cy="5032375"/>
              </a:xfrm>
              <a:blipFill>
                <a:blip r:embed="rId2"/>
                <a:stretch>
                  <a:fillRect l="-1798" t="-193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11C662F5-9F6E-54D4-0EB1-F351A724F4BF}"/>
              </a:ext>
            </a:extLst>
          </p:cNvPr>
          <p:cNvPicPr>
            <a:picLocks noChangeAspect="1"/>
          </p:cNvPicPr>
          <p:nvPr/>
        </p:nvPicPr>
        <p:blipFill rotWithShape="1">
          <a:blip r:embed="rId3"/>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CCE0239-FD33-F545-4DF5-25F8F897793C}"/>
                  </a:ext>
                </a:extLst>
              </p:cNvPr>
              <p:cNvSpPr txBox="1"/>
              <p:nvPr/>
            </p:nvSpPr>
            <p:spPr>
              <a:xfrm>
                <a:off x="1299732" y="5391841"/>
                <a:ext cx="351487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i="1">
                          <a:latin typeface="Cambria Math" panose="02040503050406030204" pitchFamily="18" charset="0"/>
                        </a:rPr>
                        <m:t>=</m:t>
                      </m:r>
                      <m:r>
                        <a:rPr lang="pt-BR" sz="2000" i="1">
                          <a:latin typeface="Cambria Math" panose="02040503050406030204" pitchFamily="18" charset="0"/>
                        </a:rPr>
                        <m:t>𝑓</m:t>
                      </m:r>
                      <m:d>
                        <m:dPr>
                          <m:ctrlPr>
                            <a:rPr lang="pt-BR" sz="2000" i="1">
                              <a:latin typeface="Cambria Math" panose="02040503050406030204" pitchFamily="18" charset="0"/>
                            </a:rPr>
                          </m:ctrlPr>
                        </m:dPr>
                        <m:e>
                          <m:r>
                            <a:rPr lang="pt-BR" sz="2000" b="0" i="1" smtClean="0">
                              <a:latin typeface="Cambria Math" panose="02040503050406030204" pitchFamily="18" charset="0"/>
                            </a:rPr>
                            <m:t>𝑔</m:t>
                          </m:r>
                          <m:r>
                            <a:rPr lang="pt-BR" sz="2000" b="0" i="1" smtClean="0">
                              <a:latin typeface="Cambria Math" panose="02040503050406030204" pitchFamily="18" charset="0"/>
                            </a:rPr>
                            <m:t>(</m:t>
                          </m:r>
                          <m:r>
                            <a:rPr lang="pt-BR" sz="2000" b="1" i="1" smtClean="0">
                              <a:latin typeface="Cambria Math" panose="02040503050406030204" pitchFamily="18" charset="0"/>
                            </a:rPr>
                            <m:t>𝒙</m:t>
                          </m:r>
                          <m:r>
                            <a:rPr lang="pt-BR" sz="2000" b="0" i="1" smtClean="0">
                              <a:latin typeface="Cambria Math" panose="02040503050406030204" pitchFamily="18" charset="0"/>
                            </a:rPr>
                            <m:t>)</m:t>
                          </m:r>
                        </m:e>
                      </m:d>
                      <m:r>
                        <a:rPr lang="pt-BR" sz="2000" i="1">
                          <a:latin typeface="Cambria Math" panose="02040503050406030204" pitchFamily="18" charset="0"/>
                        </a:rPr>
                        <m:t>=</m:t>
                      </m:r>
                      <m:r>
                        <m:rPr>
                          <m:sty m:val="p"/>
                        </m:rPr>
                        <a:rPr lang="pt-BR" sz="2000">
                          <a:latin typeface="Cambria Math" panose="02040503050406030204" pitchFamily="18" charset="0"/>
                        </a:rPr>
                        <m:t>max</m:t>
                      </m:r>
                      <m:d>
                        <m:dPr>
                          <m:ctrlPr>
                            <a:rPr lang="pt-BR" sz="2000" i="1">
                              <a:latin typeface="Cambria Math" panose="02040503050406030204" pitchFamily="18" charset="0"/>
                            </a:rPr>
                          </m:ctrlPr>
                        </m:dPr>
                        <m:e>
                          <m:r>
                            <a:rPr lang="pt-BR" sz="2000" i="1">
                              <a:latin typeface="Cambria Math" panose="02040503050406030204" pitchFamily="18" charset="0"/>
                            </a:rPr>
                            <m:t>0,</m:t>
                          </m:r>
                          <m:r>
                            <a:rPr lang="pt-BR" sz="2000" i="1">
                              <a:latin typeface="Cambria Math" panose="02040503050406030204" pitchFamily="18" charset="0"/>
                            </a:rPr>
                            <m:t>𝑔</m:t>
                          </m:r>
                          <m:r>
                            <a:rPr lang="pt-BR" sz="2000" i="1">
                              <a:latin typeface="Cambria Math" panose="02040503050406030204" pitchFamily="18" charset="0"/>
                            </a:rPr>
                            <m:t>(</m:t>
                          </m:r>
                          <m:r>
                            <a:rPr lang="pt-BR" sz="2000" b="1" i="1">
                              <a:latin typeface="Cambria Math" panose="02040503050406030204" pitchFamily="18" charset="0"/>
                            </a:rPr>
                            <m:t>𝒙</m:t>
                          </m:r>
                          <m:r>
                            <a:rPr lang="pt-BR" sz="2000" i="1">
                              <a:latin typeface="Cambria Math" panose="02040503050406030204" pitchFamily="18" charset="0"/>
                            </a:rPr>
                            <m:t>)</m:t>
                          </m:r>
                        </m:e>
                      </m:d>
                    </m:oMath>
                  </m:oMathPara>
                </a14:m>
                <a:endParaRPr lang="pt-BR" sz="2000" dirty="0"/>
              </a:p>
            </p:txBody>
          </p:sp>
        </mc:Choice>
        <mc:Fallback xmlns="">
          <p:sp>
            <p:nvSpPr>
              <p:cNvPr id="6" name="CaixaDeTexto 5">
                <a:extLst>
                  <a:ext uri="{FF2B5EF4-FFF2-40B4-BE49-F238E27FC236}">
                    <a16:creationId xmlns:a16="http://schemas.microsoft.com/office/drawing/2014/main" id="{0CCE0239-FD33-F545-4DF5-25F8F897793C}"/>
                  </a:ext>
                </a:extLst>
              </p:cNvPr>
              <p:cNvSpPr txBox="1">
                <a:spLocks noRot="1" noChangeAspect="1" noMove="1" noResize="1" noEditPoints="1" noAdjustHandles="1" noChangeArrowheads="1" noChangeShapeType="1" noTextEdit="1"/>
              </p:cNvSpPr>
              <p:nvPr/>
            </p:nvSpPr>
            <p:spPr>
              <a:xfrm>
                <a:off x="1299732" y="5391841"/>
                <a:ext cx="3514872" cy="400110"/>
              </a:xfrm>
              <a:prstGeom prst="rect">
                <a:avLst/>
              </a:prstGeom>
              <a:blipFill>
                <a:blip r:embed="rId4"/>
                <a:stretch>
                  <a:fillRect t="-6061" b="-1515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CCBCB575-DEFD-A637-4509-A2EA6FED239F}"/>
                  </a:ext>
                </a:extLst>
              </p:cNvPr>
              <p:cNvSpPr txBox="1"/>
              <p:nvPr/>
            </p:nvSpPr>
            <p:spPr>
              <a:xfrm>
                <a:off x="2597098" y="4928452"/>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7" name="CaixaDeTexto 6">
                <a:extLst>
                  <a:ext uri="{FF2B5EF4-FFF2-40B4-BE49-F238E27FC236}">
                    <a16:creationId xmlns:a16="http://schemas.microsoft.com/office/drawing/2014/main" id="{CCBCB575-DEFD-A637-4509-A2EA6FED239F}"/>
                  </a:ext>
                </a:extLst>
              </p:cNvPr>
              <p:cNvSpPr txBox="1">
                <a:spLocks noRot="1" noChangeAspect="1" noMove="1" noResize="1" noEditPoints="1" noAdjustHandles="1" noChangeArrowheads="1" noChangeShapeType="1" noTextEdit="1"/>
              </p:cNvSpPr>
              <p:nvPr/>
            </p:nvSpPr>
            <p:spPr>
              <a:xfrm>
                <a:off x="2597098" y="4928452"/>
                <a:ext cx="1032387" cy="307777"/>
              </a:xfrm>
              <a:prstGeom prst="rect">
                <a:avLst/>
              </a:prstGeom>
              <a:blipFill>
                <a:blip r:embed="rId5"/>
                <a:stretch>
                  <a:fillRect b="-588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F7189EEF-C03A-4427-0967-DC021100FF44}"/>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8" name="CaixaDeTexto 7">
                <a:extLst>
                  <a:ext uri="{FF2B5EF4-FFF2-40B4-BE49-F238E27FC236}">
                    <a16:creationId xmlns:a16="http://schemas.microsoft.com/office/drawing/2014/main" id="{F7189EEF-C03A-4427-0967-DC021100FF44}"/>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6"/>
                <a:stretch>
                  <a:fillRect r="-8000"/>
                </a:stretch>
              </a:blipFill>
            </p:spPr>
            <p:txBody>
              <a:bodyPr/>
              <a:lstStyle/>
              <a:p>
                <a:r>
                  <a:rPr lang="pt-BR">
                    <a:noFill/>
                  </a:rPr>
                  <a:t> </a:t>
                </a:r>
              </a:p>
            </p:txBody>
          </p:sp>
        </mc:Fallback>
      </mc:AlternateContent>
    </p:spTree>
    <p:extLst>
      <p:ext uri="{BB962C8B-B14F-4D97-AF65-F5344CB8AC3E}">
        <p14:creationId xmlns:p14="http://schemas.microsoft.com/office/powerpoint/2010/main" val="444603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4933950" y="1825624"/>
            <a:ext cx="7067551" cy="5032375"/>
          </a:xfrm>
        </p:spPr>
        <p:txBody>
          <a:bodyPr>
            <a:normAutofit fontScale="92500"/>
          </a:bodyPr>
          <a:lstStyle/>
          <a:p>
            <a:r>
              <a:rPr lang="pt-BR" b="0" i="0" dirty="0">
                <a:effectLst/>
              </a:rPr>
              <a:t>Ela é computacionalmente eficiente de calcular e ajuda a resolver o problema do desaparecimento de gradiente, que ocorre com funções de ativação como a sigmoide e tangente hiperbólica quando usadas em redes profundas. </a:t>
            </a:r>
          </a:p>
          <a:p>
            <a:r>
              <a:rPr lang="pt-BR" b="0" i="0" dirty="0">
                <a:effectLst/>
              </a:rPr>
              <a:t>Além disso, ela introduz </a:t>
            </a:r>
            <a:r>
              <a:rPr lang="pt-BR" b="1" i="1" dirty="0">
                <a:solidFill>
                  <a:srgbClr val="00B050"/>
                </a:solidFill>
                <a:effectLst/>
              </a:rPr>
              <a:t>não linearidade </a:t>
            </a:r>
            <a:r>
              <a:rPr lang="pt-BR" b="0" i="0" dirty="0">
                <a:effectLst/>
              </a:rPr>
              <a:t>nas redes, permitindo que elas </a:t>
            </a:r>
            <a:r>
              <a:rPr lang="pt-BR" b="1" i="1" dirty="0">
                <a:solidFill>
                  <a:srgbClr val="00B050"/>
                </a:solidFill>
                <a:effectLst/>
              </a:rPr>
              <a:t>aprendam padrões e a modelar relacionamentos complexos nos dados</a:t>
            </a:r>
            <a:r>
              <a:rPr lang="pt-BR" b="0" i="0" dirty="0">
                <a:effectLst/>
              </a:rPr>
              <a:t>.</a:t>
            </a:r>
          </a:p>
          <a:p>
            <a:r>
              <a:rPr lang="pt-BR" b="0" i="0" dirty="0">
                <a:effectLst/>
              </a:rPr>
              <a:t>Redes compostas apenas por neurônios com funções de ativação linear seriam limitadas a modelar relacionamentos lineares entre os dados de entrada e saída.</a:t>
            </a:r>
          </a:p>
        </p:txBody>
      </p:sp>
      <p:grpSp>
        <p:nvGrpSpPr>
          <p:cNvPr id="8" name="Agrupar 7">
            <a:extLst>
              <a:ext uri="{FF2B5EF4-FFF2-40B4-BE49-F238E27FC236}">
                <a16:creationId xmlns:a16="http://schemas.microsoft.com/office/drawing/2014/main" id="{96D25B35-7AEB-C9E2-F3D0-6D1D9EAFA19D}"/>
              </a:ext>
            </a:extLst>
          </p:cNvPr>
          <p:cNvGrpSpPr/>
          <p:nvPr/>
        </p:nvGrpSpPr>
        <p:grpSpPr>
          <a:xfrm>
            <a:off x="505763" y="2428873"/>
            <a:ext cx="3699241" cy="3391653"/>
            <a:chOff x="1115363" y="2400298"/>
            <a:chExt cx="3699241" cy="3391653"/>
          </a:xfrm>
        </p:grpSpPr>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3"/>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712CB71-5F2C-4AA7-C445-78041D010827}"/>
                    </a:ext>
                  </a:extLst>
                </p:cNvPr>
                <p:cNvSpPr txBox="1"/>
                <p:nvPr/>
              </p:nvSpPr>
              <p:spPr>
                <a:xfrm>
                  <a:off x="1299732" y="5391841"/>
                  <a:ext cx="351487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i="1">
                            <a:latin typeface="Cambria Math" panose="02040503050406030204" pitchFamily="18" charset="0"/>
                          </a:rPr>
                          <m:t>=</m:t>
                        </m:r>
                        <m:r>
                          <a:rPr lang="pt-BR" sz="2000" i="1">
                            <a:latin typeface="Cambria Math" panose="02040503050406030204" pitchFamily="18" charset="0"/>
                          </a:rPr>
                          <m:t>𝑓</m:t>
                        </m:r>
                        <m:d>
                          <m:dPr>
                            <m:ctrlPr>
                              <a:rPr lang="pt-BR" sz="2000" i="1">
                                <a:latin typeface="Cambria Math" panose="02040503050406030204" pitchFamily="18" charset="0"/>
                              </a:rPr>
                            </m:ctrlPr>
                          </m:dPr>
                          <m:e>
                            <m:r>
                              <a:rPr lang="pt-BR" sz="2000" b="0" i="1" smtClean="0">
                                <a:latin typeface="Cambria Math" panose="02040503050406030204" pitchFamily="18" charset="0"/>
                              </a:rPr>
                              <m:t>𝑔</m:t>
                            </m:r>
                            <m:r>
                              <a:rPr lang="pt-BR" sz="2000" b="0" i="1" smtClean="0">
                                <a:latin typeface="Cambria Math" panose="02040503050406030204" pitchFamily="18" charset="0"/>
                              </a:rPr>
                              <m:t>(</m:t>
                            </m:r>
                            <m:r>
                              <a:rPr lang="pt-BR" sz="2000" b="1" i="1" smtClean="0">
                                <a:latin typeface="Cambria Math" panose="02040503050406030204" pitchFamily="18" charset="0"/>
                              </a:rPr>
                              <m:t>𝒙</m:t>
                            </m:r>
                            <m:r>
                              <a:rPr lang="pt-BR" sz="2000" b="0" i="1" smtClean="0">
                                <a:latin typeface="Cambria Math" panose="02040503050406030204" pitchFamily="18" charset="0"/>
                              </a:rPr>
                              <m:t>)</m:t>
                            </m:r>
                          </m:e>
                        </m:d>
                        <m:r>
                          <a:rPr lang="pt-BR" sz="2000" i="1">
                            <a:latin typeface="Cambria Math" panose="02040503050406030204" pitchFamily="18" charset="0"/>
                          </a:rPr>
                          <m:t>=</m:t>
                        </m:r>
                        <m:r>
                          <m:rPr>
                            <m:sty m:val="p"/>
                          </m:rPr>
                          <a:rPr lang="pt-BR" sz="2000">
                            <a:latin typeface="Cambria Math" panose="02040503050406030204" pitchFamily="18" charset="0"/>
                          </a:rPr>
                          <m:t>max</m:t>
                        </m:r>
                        <m:d>
                          <m:dPr>
                            <m:ctrlPr>
                              <a:rPr lang="pt-BR" sz="2000" i="1">
                                <a:latin typeface="Cambria Math" panose="02040503050406030204" pitchFamily="18" charset="0"/>
                              </a:rPr>
                            </m:ctrlPr>
                          </m:dPr>
                          <m:e>
                            <m:r>
                              <a:rPr lang="pt-BR" sz="2000" i="1">
                                <a:latin typeface="Cambria Math" panose="02040503050406030204" pitchFamily="18" charset="0"/>
                              </a:rPr>
                              <m:t>0,</m:t>
                            </m:r>
                            <m:r>
                              <a:rPr lang="pt-BR" sz="2000" i="1">
                                <a:latin typeface="Cambria Math" panose="02040503050406030204" pitchFamily="18" charset="0"/>
                              </a:rPr>
                              <m:t>𝑔</m:t>
                            </m:r>
                            <m:r>
                              <a:rPr lang="pt-BR" sz="2000" i="1">
                                <a:latin typeface="Cambria Math" panose="02040503050406030204" pitchFamily="18" charset="0"/>
                              </a:rPr>
                              <m:t>(</m:t>
                            </m:r>
                            <m:r>
                              <a:rPr lang="pt-BR" sz="2000" b="1" i="1">
                                <a:latin typeface="Cambria Math" panose="02040503050406030204" pitchFamily="18" charset="0"/>
                              </a:rPr>
                              <m:t>𝒙</m:t>
                            </m:r>
                            <m:r>
                              <a:rPr lang="pt-BR" sz="2000" i="1">
                                <a:latin typeface="Cambria Math" panose="02040503050406030204" pitchFamily="18" charset="0"/>
                              </a:rPr>
                              <m:t>)</m:t>
                            </m:r>
                          </m:e>
                        </m:d>
                      </m:oMath>
                    </m:oMathPara>
                  </a14:m>
                  <a:endParaRPr lang="pt-BR" sz="20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1299732" y="5391841"/>
                  <a:ext cx="3514872" cy="400110"/>
                </a:xfrm>
                <a:prstGeom prst="rect">
                  <a:avLst/>
                </a:prstGeom>
                <a:blipFill>
                  <a:blip r:embed="rId4"/>
                  <a:stretch>
                    <a:fillRect t="-6061" b="-1515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5"/>
                  <a:stretch>
                    <a:fillRect r="-8000"/>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D10596A-3E18-4D4A-6415-9CDBEC4E9929}"/>
                  </a:ext>
                </a:extLst>
              </p:cNvPr>
              <p:cNvSpPr txBox="1"/>
              <p:nvPr/>
            </p:nvSpPr>
            <p:spPr>
              <a:xfrm>
                <a:off x="1968448" y="4976077"/>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1968448" y="4976077"/>
                <a:ext cx="1032387" cy="307777"/>
              </a:xfrm>
              <a:prstGeom prst="rect">
                <a:avLst/>
              </a:prstGeom>
              <a:blipFill>
                <a:blip r:embed="rId6"/>
                <a:stretch>
                  <a:fillRect b="-5882"/>
                </a:stretch>
              </a:blipFill>
            </p:spPr>
            <p:txBody>
              <a:bodyPr/>
              <a:lstStyle/>
              <a:p>
                <a:r>
                  <a:rPr lang="pt-BR">
                    <a:noFill/>
                  </a:rPr>
                  <a:t> </a:t>
                </a:r>
              </a:p>
            </p:txBody>
          </p:sp>
        </mc:Fallback>
      </mc:AlternateContent>
    </p:spTree>
    <p:extLst>
      <p:ext uri="{BB962C8B-B14F-4D97-AF65-F5344CB8AC3E}">
        <p14:creationId xmlns:p14="http://schemas.microsoft.com/office/powerpoint/2010/main" val="1786742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5505450" y="1825624"/>
            <a:ext cx="6496051" cy="5032375"/>
          </a:xfrm>
        </p:spPr>
        <p:txBody>
          <a:bodyPr>
            <a:normAutofit/>
          </a:bodyPr>
          <a:lstStyle/>
          <a:p>
            <a:r>
              <a:rPr lang="pt-BR" b="0" i="0" dirty="0">
                <a:effectLst/>
              </a:rPr>
              <a:t>Uma desvantagem é que ela pode levar ao problema da </a:t>
            </a:r>
            <a:r>
              <a:rPr lang="pt-BR" b="0" i="0" dirty="0" err="1">
                <a:effectLst/>
              </a:rPr>
              <a:t>ReLU</a:t>
            </a:r>
            <a:r>
              <a:rPr lang="pt-BR" b="0" i="0" dirty="0">
                <a:effectLst/>
              </a:rPr>
              <a:t> agonizante.</a:t>
            </a:r>
          </a:p>
          <a:p>
            <a:r>
              <a:rPr lang="pt-BR" b="0" i="0" dirty="0">
                <a:effectLst/>
              </a:rPr>
              <a:t>Esse problema ocorre quando um grande número de neurônios em uma rede neural tem saída igual a zero durante o treinamento e não conseguem atualizar seus pesos durante a retropropagação. </a:t>
            </a:r>
          </a:p>
          <a:p>
            <a:r>
              <a:rPr lang="pt-BR" b="0" i="0" dirty="0">
                <a:effectLst/>
              </a:rPr>
              <a:t>Para mitigar esse problema, foram propostas algumas variantes como a </a:t>
            </a:r>
            <a:r>
              <a:rPr lang="pt-BR" b="0" i="0" dirty="0" err="1">
                <a:effectLst/>
              </a:rPr>
              <a:t>Leaky</a:t>
            </a:r>
            <a:r>
              <a:rPr lang="pt-BR" b="0" i="0" dirty="0">
                <a:effectLst/>
              </a:rPr>
              <a:t> </a:t>
            </a:r>
            <a:r>
              <a:rPr lang="pt-BR" b="0" i="0" dirty="0" err="1">
                <a:effectLst/>
              </a:rPr>
              <a:t>ReLU</a:t>
            </a:r>
            <a:r>
              <a:rPr lang="pt-BR" b="0" i="0" dirty="0">
                <a:effectLst/>
              </a:rPr>
              <a:t>, </a:t>
            </a:r>
            <a:r>
              <a:rPr lang="pt-BR" b="0" i="0" dirty="0" err="1">
                <a:effectLst/>
              </a:rPr>
              <a:t>Parametric</a:t>
            </a:r>
            <a:r>
              <a:rPr lang="pt-BR" b="0" i="0" dirty="0">
                <a:effectLst/>
              </a:rPr>
              <a:t> </a:t>
            </a:r>
            <a:r>
              <a:rPr lang="pt-BR" b="0" i="0" dirty="0" err="1">
                <a:effectLst/>
              </a:rPr>
              <a:t>ReLU</a:t>
            </a:r>
            <a:r>
              <a:rPr lang="pt-BR" dirty="0"/>
              <a:t>,</a:t>
            </a:r>
            <a:r>
              <a:rPr lang="pt-BR" b="0" i="0" dirty="0">
                <a:effectLst/>
              </a:rPr>
              <a:t> </a:t>
            </a:r>
            <a:r>
              <a:rPr lang="pt-BR" b="0" i="0" dirty="0" err="1">
                <a:effectLst/>
              </a:rPr>
              <a:t>Exponential</a:t>
            </a:r>
            <a:r>
              <a:rPr lang="pt-BR" b="0" i="0" dirty="0">
                <a:effectLst/>
              </a:rPr>
              <a:t> Linear </a:t>
            </a:r>
            <a:r>
              <a:rPr lang="pt-BR" b="0" i="0" dirty="0" err="1">
                <a:effectLst/>
              </a:rPr>
              <a:t>Units</a:t>
            </a:r>
            <a:r>
              <a:rPr lang="pt-BR" b="0" i="0" dirty="0">
                <a:effectLst/>
              </a:rPr>
              <a:t> (ELU) e </a:t>
            </a:r>
            <a:r>
              <a:rPr lang="pt-BR" b="0" i="0" dirty="0" err="1">
                <a:effectLst/>
              </a:rPr>
              <a:t>Gaussian</a:t>
            </a:r>
            <a:r>
              <a:rPr lang="pt-BR" b="0" i="0" dirty="0">
                <a:effectLst/>
              </a:rPr>
              <a:t> </a:t>
            </a:r>
            <a:r>
              <a:rPr lang="pt-BR" b="0" i="0" dirty="0" err="1">
                <a:effectLst/>
              </a:rPr>
              <a:t>Error</a:t>
            </a:r>
            <a:r>
              <a:rPr lang="pt-BR" b="0" i="0" dirty="0">
                <a:effectLst/>
              </a:rPr>
              <a:t> Linear Unit (GELU). </a:t>
            </a:r>
            <a:endParaRPr lang="pt-BR" dirty="0"/>
          </a:p>
        </p:txBody>
      </p:sp>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3"/>
          <a:srcRect l="5002" t="6467" r="8442" b="1020"/>
          <a:stretch/>
        </p:blipFill>
        <p:spPr>
          <a:xfrm>
            <a:off x="1770497" y="1942323"/>
            <a:ext cx="2512197" cy="2013784"/>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712CB71-5F2C-4AA7-C445-78041D010827}"/>
                  </a:ext>
                </a:extLst>
              </p:cNvPr>
              <p:cNvSpPr txBox="1"/>
              <p:nvPr/>
            </p:nvSpPr>
            <p:spPr>
              <a:xfrm>
                <a:off x="2138844" y="2071205"/>
                <a:ext cx="183454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e>
                      </m:d>
                      <m:r>
                        <a:rPr lang="pt-BR" sz="1200" i="1">
                          <a:latin typeface="Cambria Math" panose="02040503050406030204" pitchFamily="18" charset="0"/>
                        </a:rPr>
                        <m:t>=</m:t>
                      </m:r>
                      <m:r>
                        <m:rPr>
                          <m:sty m:val="p"/>
                        </m:rPr>
                        <a:rPr lang="pt-BR" sz="1200">
                          <a:latin typeface="Cambria Math" panose="02040503050406030204" pitchFamily="18" charset="0"/>
                        </a:rPr>
                        <m:t>max</m:t>
                      </m:r>
                      <m:d>
                        <m:dPr>
                          <m:ctrlPr>
                            <a:rPr lang="pt-BR" sz="1200" i="1">
                              <a:latin typeface="Cambria Math" panose="02040503050406030204" pitchFamily="18" charset="0"/>
                            </a:rPr>
                          </m:ctrlPr>
                        </m:dPr>
                        <m:e>
                          <m:r>
                            <a:rPr lang="pt-BR" sz="1200" i="1">
                              <a:latin typeface="Cambria Math" panose="02040503050406030204" pitchFamily="18" charset="0"/>
                            </a:rPr>
                            <m:t>0,</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e>
                      </m:d>
                    </m:oMath>
                  </m:oMathPara>
                </a14:m>
                <a:endParaRPr lang="pt-BR" sz="12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2138844" y="2071205"/>
                <a:ext cx="1834540" cy="276999"/>
              </a:xfrm>
              <a:prstGeom prst="rect">
                <a:avLst/>
              </a:prstGeom>
              <a:blipFill>
                <a:blip r:embed="rId4"/>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1248776" y="2699592"/>
                <a:ext cx="963088"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𝑓</m:t>
                      </m:r>
                      <m:d>
                        <m:dPr>
                          <m:ctrlPr>
                            <a:rPr lang="pt-BR" sz="1100" i="1">
                              <a:latin typeface="Cambria Math" panose="02040503050406030204" pitchFamily="18" charset="0"/>
                            </a:rPr>
                          </m:ctrlPr>
                        </m:dPr>
                        <m:e>
                          <m:r>
                            <a:rPr lang="pt-BR" sz="1100" b="0" i="1" smtClean="0">
                              <a:latin typeface="Cambria Math" panose="02040503050406030204" pitchFamily="18" charset="0"/>
                            </a:rPr>
                            <m:t>𝑔</m:t>
                          </m:r>
                          <m:r>
                            <a:rPr lang="pt-BR" sz="1100" b="0" i="1" smtClean="0">
                              <a:latin typeface="Cambria Math" panose="02040503050406030204" pitchFamily="18" charset="0"/>
                            </a:rPr>
                            <m:t>(</m:t>
                          </m:r>
                          <m:r>
                            <a:rPr lang="pt-BR" sz="1100" b="1" i="1" smtClean="0">
                              <a:latin typeface="Cambria Math" panose="02040503050406030204" pitchFamily="18" charset="0"/>
                            </a:rPr>
                            <m:t>𝒙</m:t>
                          </m:r>
                          <m:r>
                            <a:rPr lang="pt-BR" sz="1100" b="0" i="1" smtClean="0">
                              <a:latin typeface="Cambria Math" panose="02040503050406030204" pitchFamily="18" charset="0"/>
                            </a:rPr>
                            <m:t>)</m:t>
                          </m:r>
                        </m:e>
                      </m:d>
                    </m:oMath>
                  </m:oMathPara>
                </a14:m>
                <a:endParaRPr lang="pt-BR" sz="11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1248776" y="2699592"/>
                <a:ext cx="963088" cy="261610"/>
              </a:xfrm>
              <a:prstGeom prst="rect">
                <a:avLst/>
              </a:prstGeom>
              <a:blipFill>
                <a:blip r:embed="rId5"/>
                <a:stretch>
                  <a:fillRect r="-69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D10596A-3E18-4D4A-6415-9CDBEC4E9929}"/>
                  </a:ext>
                </a:extLst>
              </p:cNvPr>
              <p:cNvSpPr txBox="1"/>
              <p:nvPr/>
            </p:nvSpPr>
            <p:spPr>
              <a:xfrm>
                <a:off x="2610414" y="3862861"/>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2610414" y="3862861"/>
                <a:ext cx="1032387" cy="261610"/>
              </a:xfrm>
              <a:prstGeom prst="rect">
                <a:avLst/>
              </a:prstGeom>
              <a:blipFill>
                <a:blip r:embed="rId6"/>
                <a:stretch>
                  <a:fillRect b="-4651"/>
                </a:stretch>
              </a:blipFill>
            </p:spPr>
            <p:txBody>
              <a:bodyPr/>
              <a:lstStyle/>
              <a:p>
                <a:r>
                  <a:rPr lang="pt-BR">
                    <a:noFill/>
                  </a:rPr>
                  <a:t> </a:t>
                </a:r>
              </a:p>
            </p:txBody>
          </p:sp>
        </mc:Fallback>
      </mc:AlternateContent>
      <p:pic>
        <p:nvPicPr>
          <p:cNvPr id="9" name="Imagem 8">
            <a:extLst>
              <a:ext uri="{FF2B5EF4-FFF2-40B4-BE49-F238E27FC236}">
                <a16:creationId xmlns:a16="http://schemas.microsoft.com/office/drawing/2014/main" id="{A5612E3A-613C-E624-A52C-8F571A186D9E}"/>
              </a:ext>
            </a:extLst>
          </p:cNvPr>
          <p:cNvPicPr>
            <a:picLocks noChangeAspect="1"/>
          </p:cNvPicPr>
          <p:nvPr/>
        </p:nvPicPr>
        <p:blipFill rotWithShape="1">
          <a:blip r:embed="rId7"/>
          <a:srcRect l="4832" t="5799" r="8612"/>
          <a:stretch/>
        </p:blipFill>
        <p:spPr>
          <a:xfrm>
            <a:off x="1763661" y="4442320"/>
            <a:ext cx="2512197" cy="2050555"/>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EB14C765-0461-48B6-CC2D-B0E386EDC69F}"/>
                  </a:ext>
                </a:extLst>
              </p:cNvPr>
              <p:cNvSpPr txBox="1"/>
              <p:nvPr/>
            </p:nvSpPr>
            <p:spPr>
              <a:xfrm>
                <a:off x="2610414" y="6362070"/>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10" name="CaixaDeTexto 9">
                <a:extLst>
                  <a:ext uri="{FF2B5EF4-FFF2-40B4-BE49-F238E27FC236}">
                    <a16:creationId xmlns:a16="http://schemas.microsoft.com/office/drawing/2014/main" id="{EB14C765-0461-48B6-CC2D-B0E386EDC69F}"/>
                  </a:ext>
                </a:extLst>
              </p:cNvPr>
              <p:cNvSpPr txBox="1">
                <a:spLocks noRot="1" noChangeAspect="1" noMove="1" noResize="1" noEditPoints="1" noAdjustHandles="1" noChangeArrowheads="1" noChangeShapeType="1" noTextEdit="1"/>
              </p:cNvSpPr>
              <p:nvPr/>
            </p:nvSpPr>
            <p:spPr>
              <a:xfrm>
                <a:off x="2610414" y="6362070"/>
                <a:ext cx="1032387" cy="261610"/>
              </a:xfrm>
              <a:prstGeom prst="rect">
                <a:avLst/>
              </a:prstGeom>
              <a:blipFill>
                <a:blip r:embed="rId6"/>
                <a:stretch>
                  <a:fillRect b="-46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98EBD8C4-33DA-8566-BBEE-AA36569A3C2A}"/>
                  </a:ext>
                </a:extLst>
              </p:cNvPr>
              <p:cNvSpPr txBox="1"/>
              <p:nvPr/>
            </p:nvSpPr>
            <p:spPr>
              <a:xfrm rot="16200000">
                <a:off x="1137019" y="5121782"/>
                <a:ext cx="963088" cy="45089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100" i="1" smtClean="0">
                              <a:latin typeface="Cambria Math" panose="02040503050406030204" pitchFamily="18" charset="0"/>
                            </a:rPr>
                          </m:ctrlPr>
                        </m:fPr>
                        <m:num>
                          <m:r>
                            <a:rPr lang="pt-BR" sz="1100" i="1">
                              <a:latin typeface="Cambria Math" panose="02040503050406030204" pitchFamily="18" charset="0"/>
                            </a:rPr>
                            <m:t>𝜕</m:t>
                          </m:r>
                          <m:r>
                            <a:rPr lang="pt-BR" sz="1100" i="1">
                              <a:latin typeface="Cambria Math" panose="02040503050406030204" pitchFamily="18" charset="0"/>
                            </a:rPr>
                            <m:t>𝑓</m:t>
                          </m:r>
                          <m:d>
                            <m:dPr>
                              <m:ctrlPr>
                                <a:rPr lang="pt-BR" sz="1100" i="1">
                                  <a:latin typeface="Cambria Math" panose="02040503050406030204" pitchFamily="18" charset="0"/>
                                </a:rPr>
                              </m:ctrlPr>
                            </m:dPr>
                            <m:e>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e>
                          </m:d>
                          <m:r>
                            <m:rPr>
                              <m:nor/>
                            </m:rPr>
                            <a:rPr lang="pt-BR" sz="1100" dirty="0"/>
                            <m:t> </m:t>
                          </m:r>
                        </m:num>
                        <m:den>
                          <m:r>
                            <a:rPr lang="pt-BR" sz="1100" i="1">
                              <a:latin typeface="Cambria Math" panose="02040503050406030204" pitchFamily="18" charset="0"/>
                            </a:rPr>
                            <m:t>𝜕</m:t>
                          </m:r>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den>
                      </m:f>
                    </m:oMath>
                  </m:oMathPara>
                </a14:m>
                <a:endParaRPr lang="pt-BR" sz="1100" dirty="0"/>
              </a:p>
            </p:txBody>
          </p:sp>
        </mc:Choice>
        <mc:Fallback xmlns="">
          <p:sp>
            <p:nvSpPr>
              <p:cNvPr id="11" name="CaixaDeTexto 10">
                <a:extLst>
                  <a:ext uri="{FF2B5EF4-FFF2-40B4-BE49-F238E27FC236}">
                    <a16:creationId xmlns:a16="http://schemas.microsoft.com/office/drawing/2014/main" id="{98EBD8C4-33DA-8566-BBEE-AA36569A3C2A}"/>
                  </a:ext>
                </a:extLst>
              </p:cNvPr>
              <p:cNvSpPr txBox="1">
                <a:spLocks noRot="1" noChangeAspect="1" noMove="1" noResize="1" noEditPoints="1" noAdjustHandles="1" noChangeArrowheads="1" noChangeShapeType="1" noTextEdit="1"/>
              </p:cNvSpPr>
              <p:nvPr/>
            </p:nvSpPr>
            <p:spPr>
              <a:xfrm rot="16200000">
                <a:off x="1137019" y="5121782"/>
                <a:ext cx="963088" cy="450893"/>
              </a:xfrm>
              <a:prstGeom prst="rect">
                <a:avLst/>
              </a:prstGeom>
              <a:blipFill>
                <a:blip r:embed="rId8"/>
                <a:stretch>
                  <a:fillRect r="-4110"/>
                </a:stretch>
              </a:blipFill>
            </p:spPr>
            <p:txBody>
              <a:bodyPr/>
              <a:lstStyle/>
              <a:p>
                <a:r>
                  <a:rPr lang="pt-BR">
                    <a:noFill/>
                  </a:rPr>
                  <a:t> </a:t>
                </a:r>
              </a:p>
            </p:txBody>
          </p:sp>
        </mc:Fallback>
      </mc:AlternateContent>
    </p:spTree>
    <p:extLst>
      <p:ext uri="{BB962C8B-B14F-4D97-AF65-F5344CB8AC3E}">
        <p14:creationId xmlns:p14="http://schemas.microsoft.com/office/powerpoint/2010/main" val="1416248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Softmax</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5505450" y="1825624"/>
            <a:ext cx="6496051" cy="5032375"/>
          </a:xfrm>
        </p:spPr>
        <p:txBody>
          <a:bodyPr>
            <a:normAutofit/>
          </a:bodyPr>
          <a:lstStyle/>
          <a:p>
            <a:r>
              <a:rPr lang="pt-BR" b="0" i="0" dirty="0">
                <a:effectLst/>
              </a:rPr>
              <a:t>Usada frequentemente na camada de saída de redes neurais usadas para tarefas de classificação, onde a rede precisa atribuir uma probabilidade para cada classe possível.</a:t>
            </a:r>
          </a:p>
          <a:p>
            <a:r>
              <a:rPr lang="pt-BR" dirty="0"/>
              <a:t>T</a:t>
            </a:r>
            <a:r>
              <a:rPr lang="pt-BR" b="0" i="0" dirty="0">
                <a:effectLst/>
              </a:rPr>
              <a:t>ransforma um vetor de valores em uma distribuição de probabilidades.</a:t>
            </a:r>
            <a:endParaRPr lang="pt-BR" dirty="0"/>
          </a:p>
        </p:txBody>
      </p:sp>
      <p:pic>
        <p:nvPicPr>
          <p:cNvPr id="6" name="Imagem 5">
            <a:extLst>
              <a:ext uri="{FF2B5EF4-FFF2-40B4-BE49-F238E27FC236}">
                <a16:creationId xmlns:a16="http://schemas.microsoft.com/office/drawing/2014/main" id="{FE1D1A12-8890-2A4F-4E84-9B7C03CCE6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05" y="2266949"/>
            <a:ext cx="5341687" cy="2646937"/>
          </a:xfrm>
          <a:prstGeom prst="rect">
            <a:avLst/>
          </a:prstGeom>
        </p:spPr>
      </p:pic>
    </p:spTree>
    <p:extLst>
      <p:ext uri="{BB962C8B-B14F-4D97-AF65-F5344CB8AC3E}">
        <p14:creationId xmlns:p14="http://schemas.microsoft.com/office/powerpoint/2010/main" val="2011848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44C922-6422-0376-0460-E5941B8CA762}"/>
              </a:ext>
            </a:extLst>
          </p:cNvPr>
          <p:cNvSpPr>
            <a:spLocks noGrp="1"/>
          </p:cNvSpPr>
          <p:nvPr>
            <p:ph type="title"/>
          </p:nvPr>
        </p:nvSpPr>
        <p:spPr/>
        <p:txBody>
          <a:bodyPr/>
          <a:lstStyle/>
          <a:p>
            <a:r>
              <a:rPr lang="pt-BR" dirty="0"/>
              <a:t>Classificação</a:t>
            </a:r>
          </a:p>
        </p:txBody>
      </p:sp>
      <p:sp>
        <p:nvSpPr>
          <p:cNvPr id="3" name="Espaço Reservado para Conteúdo 2">
            <a:extLst>
              <a:ext uri="{FF2B5EF4-FFF2-40B4-BE49-F238E27FC236}">
                <a16:creationId xmlns:a16="http://schemas.microsoft.com/office/drawing/2014/main" id="{C3FA11FE-CF87-8562-0CD2-D8BD4A0A1691}"/>
              </a:ext>
            </a:extLst>
          </p:cNvPr>
          <p:cNvSpPr>
            <a:spLocks noGrp="1"/>
          </p:cNvSpPr>
          <p:nvPr>
            <p:ph idx="1"/>
          </p:nvPr>
        </p:nvSpPr>
        <p:spPr>
          <a:xfrm>
            <a:off x="5441739" y="1825624"/>
            <a:ext cx="6628340" cy="5032375"/>
          </a:xfrm>
        </p:spPr>
        <p:txBody>
          <a:bodyPr>
            <a:normAutofit lnSpcReduction="10000"/>
          </a:bodyPr>
          <a:lstStyle/>
          <a:p>
            <a:r>
              <a:rPr lang="pt-BR" dirty="0"/>
              <a:t>A ideia da classificação, como o próprio nome já diz, é atribuir classes (ou grupos) aos dados de entrada.</a:t>
            </a:r>
          </a:p>
          <a:p>
            <a:r>
              <a:rPr lang="pt-BR" dirty="0"/>
              <a:t>Por exemplo, informar o animal presente em uma imagem (i.e., conjunto de </a:t>
            </a:r>
            <a:r>
              <a:rPr lang="pt-BR" i="1" dirty="0"/>
              <a:t>pixels</a:t>
            </a:r>
            <a:r>
              <a:rPr lang="pt-BR" dirty="0"/>
              <a:t>).</a:t>
            </a:r>
          </a:p>
          <a:p>
            <a:r>
              <a:rPr lang="pt-BR" dirty="0"/>
              <a:t>Existem vários algoritmos de ML para solucionar este problema:</a:t>
            </a:r>
          </a:p>
          <a:p>
            <a:pPr lvl="1">
              <a:buFont typeface="Wingdings" panose="05000000000000000000" pitchFamily="2" charset="2"/>
              <a:buChar char="§"/>
            </a:pPr>
            <a:r>
              <a:rPr lang="pt-BR" dirty="0"/>
              <a:t>Regressão Logística e </a:t>
            </a:r>
            <a:r>
              <a:rPr lang="pt-BR" i="1" dirty="0" err="1"/>
              <a:t>Softmax</a:t>
            </a:r>
            <a:r>
              <a:rPr lang="pt-BR" dirty="0"/>
              <a:t>;</a:t>
            </a:r>
          </a:p>
          <a:p>
            <a:pPr lvl="1">
              <a:buFont typeface="Wingdings" panose="05000000000000000000" pitchFamily="2" charset="2"/>
              <a:buChar char="§"/>
            </a:pPr>
            <a:r>
              <a:rPr lang="pt-BR" dirty="0"/>
              <a:t>Árvores de Decisão;</a:t>
            </a:r>
          </a:p>
          <a:p>
            <a:pPr lvl="1">
              <a:buFont typeface="Wingdings" panose="05000000000000000000" pitchFamily="2" charset="2"/>
              <a:buChar char="§"/>
            </a:pPr>
            <a:r>
              <a:rPr lang="pt-BR" dirty="0"/>
              <a:t>Máquinas de vetores de suporte;</a:t>
            </a:r>
          </a:p>
          <a:p>
            <a:pPr lvl="1">
              <a:buFont typeface="Wingdings" panose="05000000000000000000" pitchFamily="2" charset="2"/>
              <a:buChar char="§"/>
            </a:pPr>
            <a:r>
              <a:rPr lang="pt-BR" dirty="0"/>
              <a:t>etc.</a:t>
            </a:r>
          </a:p>
          <a:p>
            <a:r>
              <a:rPr lang="pt-BR" dirty="0"/>
              <a:t>Porém, neste curso, focaremos no uso de redes neurais artificiais para classificação.</a:t>
            </a:r>
          </a:p>
        </p:txBody>
      </p:sp>
      <p:pic>
        <p:nvPicPr>
          <p:cNvPr id="1026" name="Picture 2" descr="10 Papers You Should Read to Understand Image Classification in the Deep  Learning Era | by Imaginaire AI | Towards Data Science">
            <a:extLst>
              <a:ext uri="{FF2B5EF4-FFF2-40B4-BE49-F238E27FC236}">
                <a16:creationId xmlns:a16="http://schemas.microsoft.com/office/drawing/2014/main" id="{43C17FEF-3DA2-2A1E-F068-454FE06457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58812" b="10330"/>
          <a:stretch/>
        </p:blipFill>
        <p:spPr bwMode="auto">
          <a:xfrm>
            <a:off x="541020" y="2459052"/>
            <a:ext cx="1711234" cy="2495007"/>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2EB33EE1-85C3-5727-E6AE-0300FD36B01D}"/>
              </a:ext>
            </a:extLst>
          </p:cNvPr>
          <p:cNvSpPr/>
          <p:nvPr/>
        </p:nvSpPr>
        <p:spPr>
          <a:xfrm>
            <a:off x="2278380" y="2728322"/>
            <a:ext cx="1711234" cy="17569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 de ML</a:t>
            </a:r>
          </a:p>
          <a:p>
            <a:pPr algn="ctr"/>
            <a:r>
              <a:rPr lang="pt-BR" dirty="0"/>
              <a:t>(Classificador)</a:t>
            </a:r>
          </a:p>
        </p:txBody>
      </p:sp>
      <p:sp>
        <p:nvSpPr>
          <p:cNvPr id="7" name="CaixaDeTexto 6">
            <a:extLst>
              <a:ext uri="{FF2B5EF4-FFF2-40B4-BE49-F238E27FC236}">
                <a16:creationId xmlns:a16="http://schemas.microsoft.com/office/drawing/2014/main" id="{390A8D7F-2E62-95FA-8D4B-BEB4E4E37216}"/>
              </a:ext>
            </a:extLst>
          </p:cNvPr>
          <p:cNvSpPr txBox="1"/>
          <p:nvPr/>
        </p:nvSpPr>
        <p:spPr>
          <a:xfrm>
            <a:off x="908960" y="2148977"/>
            <a:ext cx="635559" cy="369332"/>
          </a:xfrm>
          <a:prstGeom prst="rect">
            <a:avLst/>
          </a:prstGeom>
          <a:noFill/>
        </p:spPr>
        <p:txBody>
          <a:bodyPr wrap="none" rtlCol="0">
            <a:spAutoFit/>
          </a:bodyPr>
          <a:lstStyle/>
          <a:p>
            <a:r>
              <a:rPr lang="pt-BR" dirty="0"/>
              <a:t>Gato</a:t>
            </a:r>
          </a:p>
        </p:txBody>
      </p:sp>
      <p:sp>
        <p:nvSpPr>
          <p:cNvPr id="8" name="CaixaDeTexto 7">
            <a:extLst>
              <a:ext uri="{FF2B5EF4-FFF2-40B4-BE49-F238E27FC236}">
                <a16:creationId xmlns:a16="http://schemas.microsoft.com/office/drawing/2014/main" id="{C0CECCBA-A073-D89A-353B-CF8361013F50}"/>
              </a:ext>
            </a:extLst>
          </p:cNvPr>
          <p:cNvSpPr txBox="1"/>
          <p:nvPr/>
        </p:nvSpPr>
        <p:spPr>
          <a:xfrm>
            <a:off x="667210" y="4894802"/>
            <a:ext cx="1119057" cy="369332"/>
          </a:xfrm>
          <a:prstGeom prst="rect">
            <a:avLst/>
          </a:prstGeom>
          <a:noFill/>
        </p:spPr>
        <p:txBody>
          <a:bodyPr wrap="square" rtlCol="0">
            <a:spAutoFit/>
          </a:bodyPr>
          <a:lstStyle/>
          <a:p>
            <a:r>
              <a:rPr lang="pt-BR" dirty="0"/>
              <a:t>Cachorro</a:t>
            </a:r>
          </a:p>
        </p:txBody>
      </p:sp>
      <p:cxnSp>
        <p:nvCxnSpPr>
          <p:cNvPr id="10" name="Conector de Seta Reta 9">
            <a:extLst>
              <a:ext uri="{FF2B5EF4-FFF2-40B4-BE49-F238E27FC236}">
                <a16:creationId xmlns:a16="http://schemas.microsoft.com/office/drawing/2014/main" id="{F5A7C281-6DD1-C005-8F50-AE4EEC5B710B}"/>
              </a:ext>
            </a:extLst>
          </p:cNvPr>
          <p:cNvCxnSpPr>
            <a:cxnSpLocks/>
            <a:stCxn id="4" idx="3"/>
          </p:cNvCxnSpPr>
          <p:nvPr/>
        </p:nvCxnSpPr>
        <p:spPr>
          <a:xfrm>
            <a:off x="3989614" y="3606800"/>
            <a:ext cx="4789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74D98742-6218-604B-BF44-EB6E570C6F57}"/>
              </a:ext>
            </a:extLst>
          </p:cNvPr>
          <p:cNvSpPr txBox="1"/>
          <p:nvPr/>
        </p:nvSpPr>
        <p:spPr>
          <a:xfrm>
            <a:off x="4429647" y="3422133"/>
            <a:ext cx="635559" cy="369332"/>
          </a:xfrm>
          <a:prstGeom prst="rect">
            <a:avLst/>
          </a:prstGeom>
          <a:noFill/>
        </p:spPr>
        <p:txBody>
          <a:bodyPr wrap="none" rtlCol="0">
            <a:spAutoFit/>
          </a:bodyPr>
          <a:lstStyle/>
          <a:p>
            <a:r>
              <a:rPr lang="pt-BR" dirty="0"/>
              <a:t>Gato</a:t>
            </a:r>
          </a:p>
        </p:txBody>
      </p:sp>
    </p:spTree>
    <p:extLst>
      <p:ext uri="{BB962C8B-B14F-4D97-AF65-F5344CB8AC3E}">
        <p14:creationId xmlns:p14="http://schemas.microsoft.com/office/powerpoint/2010/main" val="3842868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98CA8-F9EE-6B4E-24D8-7102110DF0E0}"/>
              </a:ext>
            </a:extLst>
          </p:cNvPr>
          <p:cNvSpPr>
            <a:spLocks noGrp="1"/>
          </p:cNvSpPr>
          <p:nvPr>
            <p:ph type="title"/>
          </p:nvPr>
        </p:nvSpPr>
        <p:spPr/>
        <p:txBody>
          <a:bodyPr/>
          <a:lstStyle/>
          <a:p>
            <a:r>
              <a:rPr lang="pt-BR" dirty="0"/>
              <a:t>Funções de ativação: </a:t>
            </a:r>
            <a:r>
              <a:rPr lang="pt-BR" dirty="0" err="1"/>
              <a:t>Softmax</a:t>
            </a:r>
            <a:endParaRPr lang="pt-BR" dirty="0"/>
          </a:p>
        </p:txBody>
      </p:sp>
      <p:sp>
        <p:nvSpPr>
          <p:cNvPr id="3" name="Espaço Reservado para Conteúdo 2">
            <a:extLst>
              <a:ext uri="{FF2B5EF4-FFF2-40B4-BE49-F238E27FC236}">
                <a16:creationId xmlns:a16="http://schemas.microsoft.com/office/drawing/2014/main" id="{84E98CF6-7AA3-AC49-4023-F4DB2A45A534}"/>
              </a:ext>
            </a:extLst>
          </p:cNvPr>
          <p:cNvSpPr>
            <a:spLocks noGrp="1"/>
          </p:cNvSpPr>
          <p:nvPr>
            <p:ph idx="1"/>
          </p:nvPr>
        </p:nvSpPr>
        <p:spPr>
          <a:xfrm>
            <a:off x="7781924" y="1825625"/>
            <a:ext cx="3571875" cy="4351338"/>
          </a:xfrm>
        </p:spPr>
        <p:txBody>
          <a:bodyPr/>
          <a:lstStyle/>
          <a:p>
            <a:r>
              <a:rPr lang="pt-BR" dirty="0"/>
              <a:t>a</a:t>
            </a:r>
          </a:p>
        </p:txBody>
      </p:sp>
      <p:pic>
        <p:nvPicPr>
          <p:cNvPr id="1026" name="Picture 2" descr="Softmax Activation Function Explained | by Dario Radečić | Towards Data  Science">
            <a:extLst>
              <a:ext uri="{FF2B5EF4-FFF2-40B4-BE49-F238E27FC236}">
                <a16:creationId xmlns:a16="http://schemas.microsoft.com/office/drawing/2014/main" id="{AE7ACE44-1825-3545-77E9-C2995C151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722" y="2638424"/>
            <a:ext cx="4946216" cy="25431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chine-learning Tutorial =&gt; Softmax Function">
            <a:extLst>
              <a:ext uri="{FF2B5EF4-FFF2-40B4-BE49-F238E27FC236}">
                <a16:creationId xmlns:a16="http://schemas.microsoft.com/office/drawing/2014/main" id="{F3F99F92-3393-3296-7C59-A938ABBAF5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100388"/>
            <a:ext cx="4078599" cy="30765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CaixaDeTexto 3">
                <a:extLst>
                  <a:ext uri="{FF2B5EF4-FFF2-40B4-BE49-F238E27FC236}">
                    <a16:creationId xmlns:a16="http://schemas.microsoft.com/office/drawing/2014/main" id="{96312195-C4E1-D347-EB1C-8F5AC17588C2}"/>
                  </a:ext>
                </a:extLst>
              </p:cNvPr>
              <p:cNvSpPr txBox="1"/>
              <p:nvPr/>
            </p:nvSpPr>
            <p:spPr>
              <a:xfrm>
                <a:off x="1809457" y="5441433"/>
                <a:ext cx="3443581" cy="10514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𝑔</m:t>
                              </m:r>
                            </m:e>
                            <m:sub>
                              <m:r>
                                <a:rPr lang="pt-BR" sz="2400" b="0" i="1" smtClean="0">
                                  <a:latin typeface="Cambria Math" panose="02040503050406030204" pitchFamily="18" charset="0"/>
                                </a:rPr>
                                <m:t>𝑖</m:t>
                              </m:r>
                            </m:sub>
                          </m:sSub>
                          <m:r>
                            <a:rPr lang="pt-BR" sz="2400" b="0" i="1" smtClean="0">
                              <a:latin typeface="Cambria Math" panose="02040503050406030204" pitchFamily="18" charset="0"/>
                            </a:rPr>
                            <m:t>(</m:t>
                          </m:r>
                          <m:r>
                            <a:rPr lang="pt-BR" sz="2400" b="1" i="1" smtClean="0">
                              <a:latin typeface="Cambria Math" panose="02040503050406030204" pitchFamily="18" charset="0"/>
                            </a:rPr>
                            <m:t>𝒙</m:t>
                          </m:r>
                          <m:r>
                            <a:rPr lang="pt-BR" sz="2400" b="0" i="1" smtClean="0">
                              <a:latin typeface="Cambria Math" panose="02040503050406030204" pitchFamily="18" charset="0"/>
                            </a:rPr>
                            <m:t>)</m:t>
                          </m:r>
                        </m:e>
                      </m:d>
                      <m:r>
                        <a:rPr lang="pt-BR" sz="2400" b="0" i="1" smtClean="0">
                          <a:latin typeface="Cambria Math" panose="02040503050406030204" pitchFamily="18" charset="0"/>
                        </a:rPr>
                        <m:t>=</m:t>
                      </m:r>
                      <m:f>
                        <m:fPr>
                          <m:ctrlPr>
                            <a:rPr lang="pt-BR" sz="2400" b="0" i="1" smtClean="0">
                              <a:latin typeface="Cambria Math" panose="02040503050406030204" pitchFamily="18" charset="0"/>
                            </a:rPr>
                          </m:ctrlPr>
                        </m:fPr>
                        <m:num>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sSub>
                                <m:sSubPr>
                                  <m:ctrlPr>
                                    <a:rPr lang="pt-BR" sz="2400" i="1">
                                      <a:latin typeface="Cambria Math" panose="02040503050406030204" pitchFamily="18" charset="0"/>
                                    </a:rPr>
                                  </m:ctrlPr>
                                </m:sSubPr>
                                <m:e>
                                  <m:r>
                                    <a:rPr lang="pt-BR" sz="2400" i="1">
                                      <a:latin typeface="Cambria Math" panose="02040503050406030204" pitchFamily="18" charset="0"/>
                                    </a:rPr>
                                    <m:t>𝑔</m:t>
                                  </m:r>
                                </m:e>
                                <m:sub>
                                  <m:r>
                                    <a:rPr lang="pt-BR" sz="2400" i="1">
                                      <a:latin typeface="Cambria Math" panose="02040503050406030204" pitchFamily="18" charset="0"/>
                                    </a:rPr>
                                    <m:t>𝑖</m:t>
                                  </m:r>
                                </m:sub>
                              </m:sSub>
                              <m:r>
                                <a:rPr lang="pt-BR" sz="2400" i="1">
                                  <a:latin typeface="Cambria Math" panose="02040503050406030204" pitchFamily="18" charset="0"/>
                                </a:rPr>
                                <m:t>(</m:t>
                              </m:r>
                              <m:r>
                                <a:rPr lang="pt-BR" sz="2400" b="1" i="1">
                                  <a:latin typeface="Cambria Math" panose="02040503050406030204" pitchFamily="18" charset="0"/>
                                </a:rPr>
                                <m:t>𝒙</m:t>
                              </m:r>
                              <m:r>
                                <a:rPr lang="pt-BR" sz="2400" i="1">
                                  <a:latin typeface="Cambria Math" panose="02040503050406030204" pitchFamily="18" charset="0"/>
                                </a:rPr>
                                <m:t>)</m:t>
                              </m:r>
                            </m:sup>
                          </m:sSup>
                        </m:num>
                        <m:den>
                          <m:nary>
                            <m:naryPr>
                              <m:chr m:val="∑"/>
                              <m:limLoc m:val="subSup"/>
                              <m:ctrlPr>
                                <a:rPr lang="pt-BR" sz="2400" b="0" i="1" smtClean="0">
                                  <a:latin typeface="Cambria Math" panose="02040503050406030204" pitchFamily="18" charset="0"/>
                                </a:rPr>
                              </m:ctrlPr>
                            </m:naryPr>
                            <m:sub>
                              <m:r>
                                <m:rPr>
                                  <m:brk m:alnAt="25"/>
                                </m:rPr>
                                <a:rPr lang="pt-BR" sz="2400" b="0" i="1" smtClean="0">
                                  <a:latin typeface="Cambria Math" panose="02040503050406030204" pitchFamily="18" charset="0"/>
                                </a:rPr>
                                <m:t>𝑗</m:t>
                              </m:r>
                              <m:r>
                                <a:rPr lang="pt-BR" sz="2400" b="0" i="1" smtClean="0">
                                  <a:latin typeface="Cambria Math" panose="02040503050406030204" pitchFamily="18" charset="0"/>
                                </a:rPr>
                                <m:t>=1</m:t>
                              </m:r>
                            </m:sub>
                            <m:sup>
                              <m:r>
                                <a:rPr lang="pt-BR" sz="2400" b="0" i="1" smtClean="0">
                                  <a:latin typeface="Cambria Math" panose="02040503050406030204" pitchFamily="18" charset="0"/>
                                </a:rPr>
                                <m:t>𝑄</m:t>
                              </m:r>
                            </m:sup>
                            <m:e>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b="0" i="1" smtClean="0">
                                      <a:latin typeface="Cambria Math" panose="02040503050406030204" pitchFamily="18" charset="0"/>
                                    </a:rPr>
                                    <m:t>𝑗</m:t>
                                  </m:r>
                                  <m:r>
                                    <a:rPr lang="pt-BR" sz="2400" i="1">
                                      <a:latin typeface="Cambria Math" panose="02040503050406030204" pitchFamily="18" charset="0"/>
                                    </a:rPr>
                                    <m:t>(</m:t>
                                  </m:r>
                                  <m:r>
                                    <a:rPr lang="pt-BR" sz="2400" b="1" i="1">
                                      <a:latin typeface="Cambria Math" panose="02040503050406030204" pitchFamily="18" charset="0"/>
                                    </a:rPr>
                                    <m:t>𝒙</m:t>
                                  </m:r>
                                  <m:r>
                                    <a:rPr lang="pt-BR" sz="2400" i="1">
                                      <a:latin typeface="Cambria Math" panose="02040503050406030204" pitchFamily="18" charset="0"/>
                                    </a:rPr>
                                    <m:t>)</m:t>
                                  </m:r>
                                </m:sup>
                              </m:sSup>
                            </m:e>
                          </m:nary>
                        </m:den>
                      </m:f>
                    </m:oMath>
                  </m:oMathPara>
                </a14:m>
                <a:endParaRPr lang="pt-BR" sz="2400" dirty="0"/>
              </a:p>
            </p:txBody>
          </p:sp>
        </mc:Choice>
        <mc:Fallback>
          <p:sp>
            <p:nvSpPr>
              <p:cNvPr id="4" name="CaixaDeTexto 3">
                <a:extLst>
                  <a:ext uri="{FF2B5EF4-FFF2-40B4-BE49-F238E27FC236}">
                    <a16:creationId xmlns:a16="http://schemas.microsoft.com/office/drawing/2014/main" id="{96312195-C4E1-D347-EB1C-8F5AC17588C2}"/>
                  </a:ext>
                </a:extLst>
              </p:cNvPr>
              <p:cNvSpPr txBox="1">
                <a:spLocks noRot="1" noChangeAspect="1" noMove="1" noResize="1" noEditPoints="1" noAdjustHandles="1" noChangeArrowheads="1" noChangeShapeType="1" noTextEdit="1"/>
              </p:cNvSpPr>
              <p:nvPr/>
            </p:nvSpPr>
            <p:spPr>
              <a:xfrm>
                <a:off x="1809457" y="5441433"/>
                <a:ext cx="3443581" cy="1051442"/>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58621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F65921-D0CD-A4D6-C3FA-3D90A1760A9A}"/>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182FC507-3A10-39CB-5E17-B8993A31AE00}"/>
              </a:ext>
            </a:extLst>
          </p:cNvPr>
          <p:cNvSpPr>
            <a:spLocks noGrp="1"/>
          </p:cNvSpPr>
          <p:nvPr>
            <p:ph idx="1"/>
          </p:nvPr>
        </p:nvSpPr>
        <p:spPr>
          <a:xfrm>
            <a:off x="5505450" y="1825625"/>
            <a:ext cx="5848350" cy="4351338"/>
          </a:xfrm>
        </p:spPr>
        <p:txBody>
          <a:bodyPr/>
          <a:lstStyle/>
          <a:p>
            <a:r>
              <a:rPr lang="pt-BR" dirty="0"/>
              <a:t>A</a:t>
            </a:r>
          </a:p>
        </p:txBody>
      </p:sp>
      <p:pic>
        <p:nvPicPr>
          <p:cNvPr id="2050" name="Picture 2" descr="Softmax">
            <a:extLst>
              <a:ext uri="{FF2B5EF4-FFF2-40B4-BE49-F238E27FC236}">
                <a16:creationId xmlns:a16="http://schemas.microsoft.com/office/drawing/2014/main" id="{F4BB2C36-87C4-3C3C-7908-35418C1033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643187"/>
            <a:ext cx="5414184" cy="2919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710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a:t>
            </a:r>
          </a:p>
        </p:txBody>
      </p:sp>
      <p:sp>
        <p:nvSpPr>
          <p:cNvPr id="3" name="Espaço Reservado para Conteúdo 2">
            <a:extLst>
              <a:ext uri="{FF2B5EF4-FFF2-40B4-BE49-F238E27FC236}">
                <a16:creationId xmlns:a16="http://schemas.microsoft.com/office/drawing/2014/main" id="{9730104F-E6BA-B308-644A-11A7E4939EBD}"/>
              </a:ext>
            </a:extLst>
          </p:cNvPr>
          <p:cNvSpPr>
            <a:spLocks noGrp="1"/>
          </p:cNvSpPr>
          <p:nvPr>
            <p:ph idx="1"/>
          </p:nvPr>
        </p:nvSpPr>
        <p:spPr>
          <a:xfrm>
            <a:off x="838200" y="1825625"/>
            <a:ext cx="11049000" cy="4351338"/>
          </a:xfrm>
        </p:spPr>
        <p:txBody>
          <a:bodyPr/>
          <a:lstStyle/>
          <a:p>
            <a:endParaRPr lang="pt-BR" dirty="0"/>
          </a:p>
        </p:txBody>
      </p:sp>
      <p:pic>
        <p:nvPicPr>
          <p:cNvPr id="2050" name="Picture 2" descr="TensorFlow">
            <a:extLst>
              <a:ext uri="{FF2B5EF4-FFF2-40B4-BE49-F238E27FC236}">
                <a16:creationId xmlns:a16="http://schemas.microsoft.com/office/drawing/2014/main" id="{87B75C17-2A48-E33A-B66B-927CA792D8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875" y="2923470"/>
            <a:ext cx="4099479" cy="2305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ject Jupyter | Try Jupyter">
            <a:extLst>
              <a:ext uri="{FF2B5EF4-FFF2-40B4-BE49-F238E27FC236}">
                <a16:creationId xmlns:a16="http://schemas.microsoft.com/office/drawing/2014/main" id="{FC70A9A5-A2C7-C005-C6C5-A9FF775654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3370" y="3167764"/>
            <a:ext cx="3461657" cy="18173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olaboratory Colab - Guía Completa Español - Marketing Branding">
            <a:extLst>
              <a:ext uri="{FF2B5EF4-FFF2-40B4-BE49-F238E27FC236}">
                <a16:creationId xmlns:a16="http://schemas.microsoft.com/office/drawing/2014/main" id="{8A007768-2032-FE11-22C9-9394A0EF02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65" r="10641"/>
          <a:stretch/>
        </p:blipFill>
        <p:spPr bwMode="auto">
          <a:xfrm>
            <a:off x="8665027" y="2746576"/>
            <a:ext cx="3331071" cy="26597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T12A01: FUNDAMENTALS OF PYTHON PROGRAMMING (SF) (SYNCHRONOUS E-LEARNING) -  NTUC LearningHub">
            <a:extLst>
              <a:ext uri="{FF2B5EF4-FFF2-40B4-BE49-F238E27FC236}">
                <a16:creationId xmlns:a16="http://schemas.microsoft.com/office/drawing/2014/main" id="{80EDF8DB-E749-8471-3ACA-2FFE3006FC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319" r="20198"/>
          <a:stretch/>
        </p:blipFill>
        <p:spPr bwMode="auto">
          <a:xfrm>
            <a:off x="304800" y="3167764"/>
            <a:ext cx="1894114" cy="1877924"/>
          </a:xfrm>
          <a:prstGeom prst="rect">
            <a:avLst/>
          </a:prstGeom>
          <a:noFill/>
          <a:extLst>
            <a:ext uri="{909E8E84-426E-40DD-AFC4-6F175D3DCCD1}">
              <a14:hiddenFill xmlns:a14="http://schemas.microsoft.com/office/drawing/2010/main">
                <a:solidFill>
                  <a:srgbClr val="FFFFFF"/>
                </a:solidFill>
              </a14:hiddenFill>
            </a:ext>
          </a:extLst>
        </p:spPr>
      </p:pic>
      <p:sp>
        <p:nvSpPr>
          <p:cNvPr id="8" name="Sinal de Adição 7">
            <a:extLst>
              <a:ext uri="{FF2B5EF4-FFF2-40B4-BE49-F238E27FC236}">
                <a16:creationId xmlns:a16="http://schemas.microsoft.com/office/drawing/2014/main" id="{89317CF7-D83C-5980-45A9-863C64A2BE61}"/>
              </a:ext>
            </a:extLst>
          </p:cNvPr>
          <p:cNvSpPr>
            <a:spLocks noChangeAspect="1"/>
          </p:cNvSpPr>
          <p:nvPr/>
        </p:nvSpPr>
        <p:spPr>
          <a:xfrm>
            <a:off x="2198914"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inal de Adição 9">
            <a:extLst>
              <a:ext uri="{FF2B5EF4-FFF2-40B4-BE49-F238E27FC236}">
                <a16:creationId xmlns:a16="http://schemas.microsoft.com/office/drawing/2014/main" id="{C6DC4B29-EABA-20F7-BB46-C33BEC93E2DD}"/>
              </a:ext>
            </a:extLst>
          </p:cNvPr>
          <p:cNvSpPr>
            <a:spLocks noChangeAspect="1"/>
          </p:cNvSpPr>
          <p:nvPr/>
        </p:nvSpPr>
        <p:spPr>
          <a:xfrm>
            <a:off x="5279613"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inal de Adição 10">
            <a:extLst>
              <a:ext uri="{FF2B5EF4-FFF2-40B4-BE49-F238E27FC236}">
                <a16:creationId xmlns:a16="http://schemas.microsoft.com/office/drawing/2014/main" id="{FF65B64B-136B-DCC4-8A01-509D3D5CD19F}"/>
              </a:ext>
            </a:extLst>
          </p:cNvPr>
          <p:cNvSpPr>
            <a:spLocks noChangeAspect="1"/>
          </p:cNvSpPr>
          <p:nvPr/>
        </p:nvSpPr>
        <p:spPr>
          <a:xfrm>
            <a:off x="7968386" y="353329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4961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p:txBody>
          <a:bodyPr/>
          <a:lstStyle/>
          <a:p>
            <a:r>
              <a:rPr lang="pt-BR" dirty="0"/>
              <a:t>Quiz: “</a:t>
            </a:r>
            <a:r>
              <a:rPr lang="pt-BR" b="1" i="1" dirty="0"/>
              <a:t>TP557 – Regressão com </a:t>
            </a:r>
            <a:r>
              <a:rPr lang="pt-BR" b="1" i="1" dirty="0" err="1"/>
              <a:t>DNNs</a:t>
            </a:r>
            <a:r>
              <a:rPr lang="pt-BR" dirty="0"/>
              <a:t>”.</a:t>
            </a:r>
          </a:p>
          <a:p>
            <a:r>
              <a:rPr lang="pt-BR" dirty="0"/>
              <a:t>Exercício:</a:t>
            </a:r>
          </a:p>
        </p:txBody>
      </p:sp>
    </p:spTree>
    <p:extLst>
      <p:ext uri="{BB962C8B-B14F-4D97-AF65-F5344CB8AC3E}">
        <p14:creationId xmlns:p14="http://schemas.microsoft.com/office/powerpoint/2010/main" val="2918520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ta: Pentágono 3">
            <a:extLst>
              <a:ext uri="{FF2B5EF4-FFF2-40B4-BE49-F238E27FC236}">
                <a16:creationId xmlns:a16="http://schemas.microsoft.com/office/drawing/2014/main" id="{0A91AC10-E282-CA81-5D85-CE3B5BD55057}"/>
              </a:ext>
            </a:extLst>
          </p:cNvPr>
          <p:cNvSpPr/>
          <p:nvPr/>
        </p:nvSpPr>
        <p:spPr>
          <a:xfrm>
            <a:off x="838200" y="2370227"/>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
        <p:nvSpPr>
          <p:cNvPr id="5" name="Seta: Divisa 4">
            <a:extLst>
              <a:ext uri="{FF2B5EF4-FFF2-40B4-BE49-F238E27FC236}">
                <a16:creationId xmlns:a16="http://schemas.microsoft.com/office/drawing/2014/main" id="{BDF45C15-28DC-0D85-7A62-F31D040E0DF5}"/>
              </a:ext>
            </a:extLst>
          </p:cNvPr>
          <p:cNvSpPr/>
          <p:nvPr/>
        </p:nvSpPr>
        <p:spPr>
          <a:xfrm>
            <a:off x="3196390" y="2370227"/>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6" name="Seta: Divisa 5">
            <a:extLst>
              <a:ext uri="{FF2B5EF4-FFF2-40B4-BE49-F238E27FC236}">
                <a16:creationId xmlns:a16="http://schemas.microsoft.com/office/drawing/2014/main" id="{90B29B91-B63C-EEE1-FAD0-4710AE58EBEB}"/>
              </a:ext>
            </a:extLst>
          </p:cNvPr>
          <p:cNvSpPr/>
          <p:nvPr/>
        </p:nvSpPr>
        <p:spPr>
          <a:xfrm>
            <a:off x="2060613" y="2370227"/>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
        <p:nvSpPr>
          <p:cNvPr id="7" name="Seta: Divisa 6">
            <a:extLst>
              <a:ext uri="{FF2B5EF4-FFF2-40B4-BE49-F238E27FC236}">
                <a16:creationId xmlns:a16="http://schemas.microsoft.com/office/drawing/2014/main" id="{E88395D2-0E86-3CF4-0E91-189C3140D18F}"/>
              </a:ext>
            </a:extLst>
          </p:cNvPr>
          <p:cNvSpPr/>
          <p:nvPr/>
        </p:nvSpPr>
        <p:spPr>
          <a:xfrm>
            <a:off x="4880811" y="23702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
        <p:nvSpPr>
          <p:cNvPr id="8" name="Seta: Divisa 7">
            <a:extLst>
              <a:ext uri="{FF2B5EF4-FFF2-40B4-BE49-F238E27FC236}">
                <a16:creationId xmlns:a16="http://schemas.microsoft.com/office/drawing/2014/main" id="{478D29D8-5C9D-C4C4-5A13-3FA7E822B0E1}"/>
              </a:ext>
            </a:extLst>
          </p:cNvPr>
          <p:cNvSpPr/>
          <p:nvPr/>
        </p:nvSpPr>
        <p:spPr>
          <a:xfrm>
            <a:off x="6414751" y="2370227"/>
            <a:ext cx="1769654"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Treinar  modelo</a:t>
            </a:r>
          </a:p>
        </p:txBody>
      </p:sp>
      <p:sp>
        <p:nvSpPr>
          <p:cNvPr id="9" name="Seta: Divisa 8">
            <a:extLst>
              <a:ext uri="{FF2B5EF4-FFF2-40B4-BE49-F238E27FC236}">
                <a16:creationId xmlns:a16="http://schemas.microsoft.com/office/drawing/2014/main" id="{64161CE0-5778-6CBB-C9DE-614ED39F85C5}"/>
              </a:ext>
            </a:extLst>
          </p:cNvPr>
          <p:cNvSpPr/>
          <p:nvPr/>
        </p:nvSpPr>
        <p:spPr>
          <a:xfrm>
            <a:off x="7889055" y="2370227"/>
            <a:ext cx="1835915" cy="837398"/>
          </a:xfrm>
          <a:prstGeom prst="chevron">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Avaliar e otimizar</a:t>
            </a:r>
          </a:p>
        </p:txBody>
      </p:sp>
      <p:sp>
        <p:nvSpPr>
          <p:cNvPr id="10" name="Seta: Divisa 9">
            <a:extLst>
              <a:ext uri="{FF2B5EF4-FFF2-40B4-BE49-F238E27FC236}">
                <a16:creationId xmlns:a16="http://schemas.microsoft.com/office/drawing/2014/main" id="{4F026134-5A50-CA17-9E2A-885D244125CC}"/>
              </a:ext>
            </a:extLst>
          </p:cNvPr>
          <p:cNvSpPr/>
          <p:nvPr/>
        </p:nvSpPr>
        <p:spPr>
          <a:xfrm>
            <a:off x="9429588" y="2370227"/>
            <a:ext cx="2014837" cy="837398"/>
          </a:xfrm>
          <a:prstGeom prst="chevr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Inferência</a:t>
            </a:r>
          </a:p>
        </p:txBody>
      </p:sp>
    </p:spTree>
    <p:extLst>
      <p:ext uri="{BB962C8B-B14F-4D97-AF65-F5344CB8AC3E}">
        <p14:creationId xmlns:p14="http://schemas.microsoft.com/office/powerpoint/2010/main" val="114106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6E771C27-6008-834A-908F-0566F3043887}"/>
              </a:ext>
            </a:extLst>
          </p:cNvPr>
          <p:cNvGrpSpPr/>
          <p:nvPr/>
        </p:nvGrpSpPr>
        <p:grpSpPr>
          <a:xfrm>
            <a:off x="3705225" y="2845272"/>
            <a:ext cx="4577263" cy="3036592"/>
            <a:chOff x="983980" y="3614532"/>
            <a:chExt cx="4577263" cy="3036592"/>
          </a:xfrm>
        </p:grpSpPr>
        <p:sp>
          <p:nvSpPr>
            <p:cNvPr id="5" name="Elipse 4">
              <a:extLst>
                <a:ext uri="{FF2B5EF4-FFF2-40B4-BE49-F238E27FC236}">
                  <a16:creationId xmlns:a16="http://schemas.microsoft.com/office/drawing/2014/main" id="{0CFD4431-5218-D580-6815-2507B4D5D106}"/>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9752A1B8-8C7F-8C9C-E913-AB6B3DA332B6}"/>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2FE192C-98EE-EDEF-4D28-4E40F0DB2A93}"/>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DD8F24E-A6CB-ED31-5472-BBDFDA5BC56C}"/>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F41DD2C4-BFE5-CEFA-BC5A-7F9EBEC8AB4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C210939B-8B18-0A46-BE32-3D8EEE86B11A}"/>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F7662BEB-649D-AD8B-CF95-C82C02E635AE}"/>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7011BFB-49F5-CD3F-93ED-CB098AA87C21}"/>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9346103E-D959-D950-B6CB-535E0BD740B3}"/>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2E42C36E-BAFA-CE29-BD39-5EA577FC7144}"/>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50832826-EA67-3BB4-454D-6AF8EA337667}"/>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44A47E87-8A1E-4909-2EED-C0C6C0897925}"/>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8E6ED919-8710-6F7C-1832-A18E89B66438}"/>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3920C5AD-2EE3-6071-C0FE-74B8C869AECE}"/>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67BEBF01-FCD5-240B-9299-FE71CABB9C53}"/>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94C499EA-022B-DE74-9A29-CE2EF6A851EE}"/>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501A0507-A2A6-357D-D6C8-B7C1DDFAF452}"/>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68B02824-7996-A26E-7814-551D4C7D5571}"/>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C4BD2CEE-5375-68B2-378F-5C00E62435F6}"/>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F7F1C14-7872-5B2C-33C1-7DD84E0A5FF8}"/>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C0C660E-B5B1-8F2E-137A-4CB5F33D7D91}"/>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274442FB-A168-36DA-481C-34E036872293}"/>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10A62DAB-494B-EE08-7864-F9C58DB7CBDC}"/>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3F5AE126-0FCE-B221-5292-CB4564BB399D}"/>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3F5AE126-0FCE-B221-5292-CB4564BB399D}"/>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FE6D6893-7176-5CDD-98DC-6B7D0F0143EB}"/>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FE6D6893-7176-5CDD-98DC-6B7D0F0143EB}"/>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3"/>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7FA78164-6264-BAF7-2536-A6CF324AAF9E}"/>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72E7601B-70B4-D74F-1308-577D43F58BCD}"/>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2B1361B3-9ACB-6F39-3D1C-148E16059D59}"/>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14EEC301-3115-4634-EBA3-FC9C00EB7E97}"/>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25D7B743-86FA-6087-B4DD-30AFAF6A6248}"/>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FF647779-0E16-8E2A-4D70-B1ED8994C819}"/>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FF647779-0E16-8E2A-4D70-B1ED8994C819}"/>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4"/>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180B88B3-EEE1-9712-BEE1-66CA8B6DA016}"/>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B6253134-1BE5-67EB-6E49-2A64D5C851C5}"/>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F8D2A664-3CC5-60B6-52B8-7514B047AE4B}"/>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A3D61D51-234A-478A-14B4-2C751FC1475B}"/>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D63B41AF-9E89-4702-3DEE-2DCBCE3E1282}"/>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D5DAA88-3359-FF6C-A1F3-2217E0ABFDE1}"/>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71C16F0D-3DF2-FCD7-C0A9-8BE4CAF518D3}"/>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CEDB2CCF-A04E-3D29-A19A-A0D7BC783E86}"/>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1EF57F53-DD18-4F77-BA49-3268E590AAF6}"/>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30BD2FFC-A91C-90F3-AE7D-2A1AA86F22C1}"/>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6ACEEBFB-B92E-37B2-E2C0-7F07419F6672}"/>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A4DF88-9A4D-37F1-B1D3-35695CFC4D65}"/>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6646A671-21A7-ABDF-D040-2C289DBCF3C2}"/>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087CBA40-C4C4-6E1A-B9AD-1B96A6A5C2BE}"/>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C298979C-FEEC-44B1-1EEB-CE843AEBE556}"/>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C298979C-FEEC-44B1-1EEB-CE843AEBE556}"/>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5"/>
                  <a:stretch>
                    <a:fillRect t="-6667" r="-8824"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02613DEB-985F-3400-22BF-F5CF5E3DA0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1" name="CaixaDeTexto 50">
                  <a:extLst>
                    <a:ext uri="{FF2B5EF4-FFF2-40B4-BE49-F238E27FC236}">
                      <a16:creationId xmlns:a16="http://schemas.microsoft.com/office/drawing/2014/main" id="{02613DEB-985F-3400-22BF-F5CF5E3DA06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52" name="Conector de Seta Reta 51">
              <a:extLst>
                <a:ext uri="{FF2B5EF4-FFF2-40B4-BE49-F238E27FC236}">
                  <a16:creationId xmlns:a16="http://schemas.microsoft.com/office/drawing/2014/main" id="{39690772-6EFD-5D7D-7ED6-695F2FBF081E}"/>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F678FFB4-DA7F-8B0C-B63E-E9500257055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C44FD267-3767-807B-A90A-53A153CEA3A6}"/>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1ECFFFCE-0A0A-1538-EA17-0E7D1B357DF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175B550F-3C06-3909-64FC-07B454C5F14B}"/>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8A2A0DF2-DDCC-8996-97DA-BE17F4E5273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026DCA74-EAA0-3165-14C6-8D51A9C1CC8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FD79F010-1113-80EB-E552-3DB63344D75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8CE7A56E-11A2-473B-BA1E-F5BBC3BED3CE}"/>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Elipse 60">
              <a:extLst>
                <a:ext uri="{FF2B5EF4-FFF2-40B4-BE49-F238E27FC236}">
                  <a16:creationId xmlns:a16="http://schemas.microsoft.com/office/drawing/2014/main" id="{4B4400CE-207F-BE2D-D0D1-67BE5829EE2C}"/>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62" name="Conector de Seta Reta 61">
              <a:extLst>
                <a:ext uri="{FF2B5EF4-FFF2-40B4-BE49-F238E27FC236}">
                  <a16:creationId xmlns:a16="http://schemas.microsoft.com/office/drawing/2014/main" id="{277CB0A1-22D5-F18A-71EF-2EE4CFA98BA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69D05F85-2C06-9D8C-EFE9-5AFE5946DD3D}"/>
                </a:ext>
              </a:extLst>
            </p:cNvPr>
            <p:cNvCxnSpPr>
              <a:stCxn id="5" idx="6"/>
              <a:endCxn id="61"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6C25314D-9C30-6670-39BA-F385CEC09F19}"/>
                </a:ext>
              </a:extLst>
            </p:cNvPr>
            <p:cNvCxnSpPr>
              <a:stCxn id="6" idx="6"/>
              <a:endCxn id="61"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932F105-6F3E-704B-D0E0-84BD5E5576DE}"/>
                </a:ext>
              </a:extLst>
            </p:cNvPr>
            <p:cNvCxnSpPr>
              <a:stCxn id="7" idx="6"/>
              <a:endCxn id="61"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A87ECA3B-E868-4D98-CE92-88208249E5A3}"/>
                </a:ext>
              </a:extLst>
            </p:cNvPr>
            <p:cNvCxnSpPr>
              <a:stCxn id="8" idx="6"/>
              <a:endCxn id="61"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756959FD-54AD-D4A4-6E76-8C3F75D0B45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6CD06DD8-9472-1D2D-3014-F1071386D57A}"/>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68" name="CaixaDeTexto 67">
                  <a:extLst>
                    <a:ext uri="{FF2B5EF4-FFF2-40B4-BE49-F238E27FC236}">
                      <a16:creationId xmlns:a16="http://schemas.microsoft.com/office/drawing/2014/main" id="{6CD06DD8-9472-1D2D-3014-F1071386D57A}"/>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7"/>
                  <a:stretch>
                    <a:fillRect t="-6667" r="-7246" b="-6667"/>
                  </a:stretch>
                </a:blipFill>
              </p:spPr>
              <p:txBody>
                <a:bodyPr/>
                <a:lstStyle/>
                <a:p>
                  <a:r>
                    <a:rPr lang="pt-BR">
                      <a:noFill/>
                    </a:rPr>
                    <a:t> </a:t>
                  </a:r>
                </a:p>
              </p:txBody>
            </p:sp>
          </mc:Fallback>
        </mc:AlternateContent>
      </p:grpSp>
      <p:sp>
        <p:nvSpPr>
          <p:cNvPr id="69" name="Elipse 68">
            <a:extLst>
              <a:ext uri="{FF2B5EF4-FFF2-40B4-BE49-F238E27FC236}">
                <a16:creationId xmlns:a16="http://schemas.microsoft.com/office/drawing/2014/main" id="{4F8544A8-4FEE-EE98-6834-AE9318F4BF25}"/>
              </a:ext>
            </a:extLst>
          </p:cNvPr>
          <p:cNvSpPr/>
          <p:nvPr/>
        </p:nvSpPr>
        <p:spPr>
          <a:xfrm>
            <a:off x="5484149" y="116176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3E653411-9935-7511-6EFC-49058E9C6EEB}"/>
              </a:ext>
            </a:extLst>
          </p:cNvPr>
          <p:cNvCxnSpPr>
            <a:cxnSpLocks/>
            <a:stCxn id="71" idx="3"/>
            <a:endCxn id="69" idx="2"/>
          </p:cNvCxnSpPr>
          <p:nvPr/>
        </p:nvCxnSpPr>
        <p:spPr>
          <a:xfrm>
            <a:off x="5065913" y="948407"/>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CaixaDeTexto 70">
                <a:extLst>
                  <a:ext uri="{FF2B5EF4-FFF2-40B4-BE49-F238E27FC236}">
                    <a16:creationId xmlns:a16="http://schemas.microsoft.com/office/drawing/2014/main" id="{CDEDAED8-967D-3E07-6350-7505723D9BAF}"/>
                  </a:ext>
                </a:extLst>
              </p:cNvPr>
              <p:cNvSpPr txBox="1"/>
              <p:nvPr/>
            </p:nvSpPr>
            <p:spPr>
              <a:xfrm>
                <a:off x="4683374" y="763741"/>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71" name="CaixaDeTexto 70">
                <a:extLst>
                  <a:ext uri="{FF2B5EF4-FFF2-40B4-BE49-F238E27FC236}">
                    <a16:creationId xmlns:a16="http://schemas.microsoft.com/office/drawing/2014/main" id="{CDEDAED8-967D-3E07-6350-7505723D9BAF}"/>
                  </a:ext>
                </a:extLst>
              </p:cNvPr>
              <p:cNvSpPr txBox="1">
                <a:spLocks noRot="1" noChangeAspect="1" noMove="1" noResize="1" noEditPoints="1" noAdjustHandles="1" noChangeArrowheads="1" noChangeShapeType="1" noTextEdit="1"/>
              </p:cNvSpPr>
              <p:nvPr/>
            </p:nvSpPr>
            <p:spPr>
              <a:xfrm>
                <a:off x="4683374" y="763741"/>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2" name="CaixaDeTexto 71">
                <a:extLst>
                  <a:ext uri="{FF2B5EF4-FFF2-40B4-BE49-F238E27FC236}">
                    <a16:creationId xmlns:a16="http://schemas.microsoft.com/office/drawing/2014/main" id="{A833E85C-460F-91F1-7E7D-1BE65CAA0818}"/>
                  </a:ext>
                </a:extLst>
              </p:cNvPr>
              <p:cNvSpPr txBox="1"/>
              <p:nvPr/>
            </p:nvSpPr>
            <p:spPr>
              <a:xfrm>
                <a:off x="4683695" y="1176757"/>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2" name="CaixaDeTexto 71">
                <a:extLst>
                  <a:ext uri="{FF2B5EF4-FFF2-40B4-BE49-F238E27FC236}">
                    <a16:creationId xmlns:a16="http://schemas.microsoft.com/office/drawing/2014/main" id="{A833E85C-460F-91F1-7E7D-1BE65CAA0818}"/>
                  </a:ext>
                </a:extLst>
              </p:cNvPr>
              <p:cNvSpPr txBox="1">
                <a:spLocks noRot="1" noChangeAspect="1" noMove="1" noResize="1" noEditPoints="1" noAdjustHandles="1" noChangeArrowheads="1" noChangeShapeType="1" noTextEdit="1"/>
              </p:cNvSpPr>
              <p:nvPr/>
            </p:nvSpPr>
            <p:spPr>
              <a:xfrm>
                <a:off x="4683695" y="1176757"/>
                <a:ext cx="370290"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3" name="CaixaDeTexto 72">
                <a:extLst>
                  <a:ext uri="{FF2B5EF4-FFF2-40B4-BE49-F238E27FC236}">
                    <a16:creationId xmlns:a16="http://schemas.microsoft.com/office/drawing/2014/main" id="{FE34EAA6-3309-41D6-E906-A4CD26E24D2D}"/>
                  </a:ext>
                </a:extLst>
              </p:cNvPr>
              <p:cNvSpPr txBox="1"/>
              <p:nvPr/>
            </p:nvSpPr>
            <p:spPr>
              <a:xfrm>
                <a:off x="4671445" y="1701597"/>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73" name="CaixaDeTexto 72">
                <a:extLst>
                  <a:ext uri="{FF2B5EF4-FFF2-40B4-BE49-F238E27FC236}">
                    <a16:creationId xmlns:a16="http://schemas.microsoft.com/office/drawing/2014/main" id="{FE34EAA6-3309-41D6-E906-A4CD26E24D2D}"/>
                  </a:ext>
                </a:extLst>
              </p:cNvPr>
              <p:cNvSpPr txBox="1">
                <a:spLocks noRot="1" noChangeAspect="1" noMove="1" noResize="1" noEditPoints="1" noAdjustHandles="1" noChangeArrowheads="1" noChangeShapeType="1" noTextEdit="1"/>
              </p:cNvSpPr>
              <p:nvPr/>
            </p:nvSpPr>
            <p:spPr>
              <a:xfrm>
                <a:off x="4671445" y="1701597"/>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74" name="Conector de Seta Reta 73">
            <a:extLst>
              <a:ext uri="{FF2B5EF4-FFF2-40B4-BE49-F238E27FC236}">
                <a16:creationId xmlns:a16="http://schemas.microsoft.com/office/drawing/2014/main" id="{A759E63F-BC35-E011-28FD-4CF5965B9A38}"/>
              </a:ext>
            </a:extLst>
          </p:cNvPr>
          <p:cNvCxnSpPr>
            <a:cxnSpLocks/>
            <a:stCxn id="72" idx="3"/>
            <a:endCxn id="69" idx="2"/>
          </p:cNvCxnSpPr>
          <p:nvPr/>
        </p:nvCxnSpPr>
        <p:spPr>
          <a:xfrm>
            <a:off x="5053985" y="1361423"/>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85E0FD11-9CBE-0EEB-EEA0-55F211E55791}"/>
              </a:ext>
            </a:extLst>
          </p:cNvPr>
          <p:cNvCxnSpPr>
            <a:cxnSpLocks/>
            <a:stCxn id="73" idx="3"/>
            <a:endCxn id="69" idx="2"/>
          </p:cNvCxnSpPr>
          <p:nvPr/>
        </p:nvCxnSpPr>
        <p:spPr>
          <a:xfrm flipV="1">
            <a:off x="5053985" y="1444795"/>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CaixaDeTexto 75">
                <a:extLst>
                  <a:ext uri="{FF2B5EF4-FFF2-40B4-BE49-F238E27FC236}">
                    <a16:creationId xmlns:a16="http://schemas.microsoft.com/office/drawing/2014/main" id="{3260558B-8A9D-F2EB-3F3D-F137CC2B879A}"/>
                  </a:ext>
                </a:extLst>
              </p:cNvPr>
              <p:cNvSpPr txBox="1"/>
              <p:nvPr/>
            </p:nvSpPr>
            <p:spPr>
              <a:xfrm flipH="1">
                <a:off x="4547817" y="1550818"/>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76" name="CaixaDeTexto 75">
                <a:extLst>
                  <a:ext uri="{FF2B5EF4-FFF2-40B4-BE49-F238E27FC236}">
                    <a16:creationId xmlns:a16="http://schemas.microsoft.com/office/drawing/2014/main" id="{3260558B-8A9D-F2EB-3F3D-F137CC2B879A}"/>
                  </a:ext>
                </a:extLst>
              </p:cNvPr>
              <p:cNvSpPr txBox="1">
                <a:spLocks noRot="1" noChangeAspect="1" noMove="1" noResize="1" noEditPoints="1" noAdjustHandles="1" noChangeArrowheads="1" noChangeShapeType="1" noTextEdit="1"/>
              </p:cNvSpPr>
              <p:nvPr/>
            </p:nvSpPr>
            <p:spPr>
              <a:xfrm flipH="1">
                <a:off x="4547817" y="1550818"/>
                <a:ext cx="653654" cy="276999"/>
              </a:xfrm>
              <a:prstGeom prst="rect">
                <a:avLst/>
              </a:prstGeom>
              <a:blipFill>
                <a:blip r:embed="rId11"/>
                <a:stretch>
                  <a:fillRect b="-4348"/>
                </a:stretch>
              </a:blipFill>
            </p:spPr>
            <p:txBody>
              <a:bodyPr/>
              <a:lstStyle/>
              <a:p>
                <a:r>
                  <a:rPr lang="pt-BR">
                    <a:noFill/>
                  </a:rPr>
                  <a:t> </a:t>
                </a:r>
              </a:p>
            </p:txBody>
          </p:sp>
        </mc:Fallback>
      </mc:AlternateContent>
      <p:cxnSp>
        <p:nvCxnSpPr>
          <p:cNvPr id="77" name="Conector de Seta Reta 76">
            <a:extLst>
              <a:ext uri="{FF2B5EF4-FFF2-40B4-BE49-F238E27FC236}">
                <a16:creationId xmlns:a16="http://schemas.microsoft.com/office/drawing/2014/main" id="{04E086E8-05EF-C21C-D0B6-F631DE3DBAED}"/>
              </a:ext>
            </a:extLst>
          </p:cNvPr>
          <p:cNvCxnSpPr>
            <a:cxnSpLocks/>
          </p:cNvCxnSpPr>
          <p:nvPr/>
        </p:nvCxnSpPr>
        <p:spPr>
          <a:xfrm>
            <a:off x="5763276" y="101932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7A403C0E-ED95-BD9D-EFCF-41F65F1A0772}"/>
              </a:ext>
            </a:extLst>
          </p:cNvPr>
          <p:cNvCxnSpPr>
            <a:cxnSpLocks/>
          </p:cNvCxnSpPr>
          <p:nvPr/>
        </p:nvCxnSpPr>
        <p:spPr>
          <a:xfrm flipV="1">
            <a:off x="6034909" y="1440926"/>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CaixaDeTexto 78">
                <a:extLst>
                  <a:ext uri="{FF2B5EF4-FFF2-40B4-BE49-F238E27FC236}">
                    <a16:creationId xmlns:a16="http://schemas.microsoft.com/office/drawing/2014/main" id="{572E63ED-EF06-4620-5C59-CA738780A836}"/>
                  </a:ext>
                </a:extLst>
              </p:cNvPr>
              <p:cNvSpPr txBox="1"/>
              <p:nvPr/>
            </p:nvSpPr>
            <p:spPr>
              <a:xfrm>
                <a:off x="6192116" y="1229263"/>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79" name="CaixaDeTexto 78">
                <a:extLst>
                  <a:ext uri="{FF2B5EF4-FFF2-40B4-BE49-F238E27FC236}">
                    <a16:creationId xmlns:a16="http://schemas.microsoft.com/office/drawing/2014/main" id="{572E63ED-EF06-4620-5C59-CA738780A836}"/>
                  </a:ext>
                </a:extLst>
              </p:cNvPr>
              <p:cNvSpPr txBox="1">
                <a:spLocks noRot="1" noChangeAspect="1" noMove="1" noResize="1" noEditPoints="1" noAdjustHandles="1" noChangeArrowheads="1" noChangeShapeType="1" noTextEdit="1"/>
              </p:cNvSpPr>
              <p:nvPr/>
            </p:nvSpPr>
            <p:spPr>
              <a:xfrm>
                <a:off x="6192116" y="1229263"/>
                <a:ext cx="415834" cy="369332"/>
              </a:xfrm>
              <a:prstGeom prst="rect">
                <a:avLst/>
              </a:prstGeom>
              <a:blipFill>
                <a:blip r:embed="rId12"/>
                <a:stretch>
                  <a:fillRect t="-6667" r="-19118" b="-6667"/>
                </a:stretch>
              </a:blipFill>
            </p:spPr>
            <p:txBody>
              <a:bodyPr/>
              <a:lstStyle/>
              <a:p>
                <a:r>
                  <a:rPr lang="pt-BR">
                    <a:noFill/>
                  </a:rPr>
                  <a:t> </a:t>
                </a:r>
              </a:p>
            </p:txBody>
          </p:sp>
        </mc:Fallback>
      </mc:AlternateContent>
      <p:sp>
        <p:nvSpPr>
          <p:cNvPr id="80" name="Seta: para Baixo 79">
            <a:extLst>
              <a:ext uri="{FF2B5EF4-FFF2-40B4-BE49-F238E27FC236}">
                <a16:creationId xmlns:a16="http://schemas.microsoft.com/office/drawing/2014/main" id="{C060A1F2-B68F-0988-A7DA-1830F40F42FB}"/>
              </a:ext>
            </a:extLst>
          </p:cNvPr>
          <p:cNvSpPr/>
          <p:nvPr/>
        </p:nvSpPr>
        <p:spPr>
          <a:xfrm>
            <a:off x="5548194" y="2117984"/>
            <a:ext cx="430164" cy="633759"/>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539180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Agrupar 24">
            <a:extLst>
              <a:ext uri="{FF2B5EF4-FFF2-40B4-BE49-F238E27FC236}">
                <a16:creationId xmlns:a16="http://schemas.microsoft.com/office/drawing/2014/main" id="{45C13C72-D028-8395-E778-E419E9E6D5AD}"/>
              </a:ext>
            </a:extLst>
          </p:cNvPr>
          <p:cNvGrpSpPr/>
          <p:nvPr/>
        </p:nvGrpSpPr>
        <p:grpSpPr>
          <a:xfrm>
            <a:off x="8074237" y="1937982"/>
            <a:ext cx="3669112" cy="3010450"/>
            <a:chOff x="8074237" y="1937982"/>
            <a:chExt cx="3669112" cy="3010450"/>
          </a:xfrm>
        </p:grpSpPr>
        <p:sp>
          <p:nvSpPr>
            <p:cNvPr id="22" name="CaixaDeTexto 21">
              <a:extLst>
                <a:ext uri="{FF2B5EF4-FFF2-40B4-BE49-F238E27FC236}">
                  <a16:creationId xmlns:a16="http://schemas.microsoft.com/office/drawing/2014/main" id="{603173BB-D1CC-D10D-17E6-48EF988187E6}"/>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24" name="Imagem 23">
              <a:extLst>
                <a:ext uri="{FF2B5EF4-FFF2-40B4-BE49-F238E27FC236}">
                  <a16:creationId xmlns:a16="http://schemas.microsoft.com/office/drawing/2014/main" id="{E384816E-1A46-520B-33FA-A7FC69CA911C}"/>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9CC51D05-AFDF-3D36-56AB-EA0BF3DB55B6}"/>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21" name="CaixaDeTexto 20">
                  <a:extLst>
                    <a:ext uri="{FF2B5EF4-FFF2-40B4-BE49-F238E27FC236}">
                      <a16:creationId xmlns:a16="http://schemas.microsoft.com/office/drawing/2014/main" id="{9CC51D05-AFDF-3D36-56AB-EA0BF3DB55B6}"/>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EB14F7E-444A-27C7-CBC8-BBFD489278B9}"/>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20" name="CaixaDeTexto 19">
                  <a:extLst>
                    <a:ext uri="{FF2B5EF4-FFF2-40B4-BE49-F238E27FC236}">
                      <a16:creationId xmlns:a16="http://schemas.microsoft.com/office/drawing/2014/main" id="{0EB14F7E-444A-27C7-CBC8-BBFD489278B9}"/>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41"/>
                  </a:stretch>
                </a:blipFill>
              </p:spPr>
              <p:txBody>
                <a:bodyPr/>
                <a:lstStyle/>
                <a:p>
                  <a:r>
                    <a:rPr lang="pt-BR">
                      <a:noFill/>
                    </a:rPr>
                    <a:t> </a:t>
                  </a:r>
                </a:p>
              </p:txBody>
            </p:sp>
          </mc:Fallback>
        </mc:AlternateContent>
      </p:grpSp>
      <p:grpSp>
        <p:nvGrpSpPr>
          <p:cNvPr id="26" name="Group 29">
            <a:extLst>
              <a:ext uri="{FF2B5EF4-FFF2-40B4-BE49-F238E27FC236}">
                <a16:creationId xmlns:a16="http://schemas.microsoft.com/office/drawing/2014/main" id="{3862EA5C-2324-A9D7-1089-993369604C3B}"/>
              </a:ext>
            </a:extLst>
          </p:cNvPr>
          <p:cNvGrpSpPr/>
          <p:nvPr/>
        </p:nvGrpSpPr>
        <p:grpSpPr>
          <a:xfrm>
            <a:off x="448651" y="1615596"/>
            <a:ext cx="3740834" cy="3838933"/>
            <a:chOff x="3985525" y="1463116"/>
            <a:chExt cx="3740834" cy="3838933"/>
          </a:xfrm>
        </p:grpSpPr>
        <p:cxnSp>
          <p:nvCxnSpPr>
            <p:cNvPr id="27" name="Straight Arrow Connector 3">
              <a:extLst>
                <a:ext uri="{FF2B5EF4-FFF2-40B4-BE49-F238E27FC236}">
                  <a16:creationId xmlns:a16="http://schemas.microsoft.com/office/drawing/2014/main" id="{A8B4D11B-CE57-FF4E-462F-C02EA1307BDF}"/>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4">
              <a:extLst>
                <a:ext uri="{FF2B5EF4-FFF2-40B4-BE49-F238E27FC236}">
                  <a16:creationId xmlns:a16="http://schemas.microsoft.com/office/drawing/2014/main" id="{CA6AFD73-A7D4-8333-D44D-4624B6D26E8D}"/>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5">
              <a:extLst>
                <a:ext uri="{FF2B5EF4-FFF2-40B4-BE49-F238E27FC236}">
                  <a16:creationId xmlns:a16="http://schemas.microsoft.com/office/drawing/2014/main" id="{D20A8D8F-E538-CB90-EBF8-8A196E6D0D26}"/>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Isosceles Triangle 6">
              <a:extLst>
                <a:ext uri="{FF2B5EF4-FFF2-40B4-BE49-F238E27FC236}">
                  <a16:creationId xmlns:a16="http://schemas.microsoft.com/office/drawing/2014/main" id="{CD376818-EECC-48AB-18D7-294017344E0B}"/>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1" name="Straight Connector 7">
              <a:extLst>
                <a:ext uri="{FF2B5EF4-FFF2-40B4-BE49-F238E27FC236}">
                  <a16:creationId xmlns:a16="http://schemas.microsoft.com/office/drawing/2014/main" id="{395BA15B-4707-2D95-8C6A-024A785FF9C6}"/>
                </a:ext>
              </a:extLst>
            </p:cNvPr>
            <p:cNvCxnSpPr/>
            <p:nvPr/>
          </p:nvCxnSpPr>
          <p:spPr>
            <a:xfrm>
              <a:off x="4378008" y="2052975"/>
              <a:ext cx="1929023" cy="17842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8">
              <a:extLst>
                <a:ext uri="{FF2B5EF4-FFF2-40B4-BE49-F238E27FC236}">
                  <a16:creationId xmlns:a16="http://schemas.microsoft.com/office/drawing/2014/main" id="{E4D4F456-C8C7-EFDC-320A-F1F8C8A90891}"/>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9">
              <a:extLst>
                <a:ext uri="{FF2B5EF4-FFF2-40B4-BE49-F238E27FC236}">
                  <a16:creationId xmlns:a16="http://schemas.microsoft.com/office/drawing/2014/main" id="{570D617C-253A-26B1-DAF9-2C2FA08B7050}"/>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10">
              <a:extLst>
                <a:ext uri="{FF2B5EF4-FFF2-40B4-BE49-F238E27FC236}">
                  <a16:creationId xmlns:a16="http://schemas.microsoft.com/office/drawing/2014/main" id="{F99DDF22-1533-273A-56A1-46D3E7ECFAAA}"/>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11">
              <a:extLst>
                <a:ext uri="{FF2B5EF4-FFF2-40B4-BE49-F238E27FC236}">
                  <a16:creationId xmlns:a16="http://schemas.microsoft.com/office/drawing/2014/main" id="{86D79BA1-20A0-AFD5-975B-57AA248A1472}"/>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12">
              <a:extLst>
                <a:ext uri="{FF2B5EF4-FFF2-40B4-BE49-F238E27FC236}">
                  <a16:creationId xmlns:a16="http://schemas.microsoft.com/office/drawing/2014/main" id="{260E08ED-39DF-EE8A-C509-697E66035785}"/>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13">
              <a:extLst>
                <a:ext uri="{FF2B5EF4-FFF2-40B4-BE49-F238E27FC236}">
                  <a16:creationId xmlns:a16="http://schemas.microsoft.com/office/drawing/2014/main" id="{3EAB7786-F271-7473-12E9-870E2F788D21}"/>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4">
              <a:extLst>
                <a:ext uri="{FF2B5EF4-FFF2-40B4-BE49-F238E27FC236}">
                  <a16:creationId xmlns:a16="http://schemas.microsoft.com/office/drawing/2014/main" id="{2591F0F9-68C9-A662-FAB7-E52A648807B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5">
              <a:extLst>
                <a:ext uri="{FF2B5EF4-FFF2-40B4-BE49-F238E27FC236}">
                  <a16:creationId xmlns:a16="http://schemas.microsoft.com/office/drawing/2014/main" id="{D6556B6D-F358-BE0B-6332-6A74BB116322}"/>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6">
              <a:extLst>
                <a:ext uri="{FF2B5EF4-FFF2-40B4-BE49-F238E27FC236}">
                  <a16:creationId xmlns:a16="http://schemas.microsoft.com/office/drawing/2014/main" id="{B15050CA-97CD-5F25-7406-A2E347589BE6}"/>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17">
              <a:extLst>
                <a:ext uri="{FF2B5EF4-FFF2-40B4-BE49-F238E27FC236}">
                  <a16:creationId xmlns:a16="http://schemas.microsoft.com/office/drawing/2014/main" id="{200A908A-A9BE-2239-7D2F-5B58884656AA}"/>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Isosceles Triangle 18">
              <a:extLst>
                <a:ext uri="{FF2B5EF4-FFF2-40B4-BE49-F238E27FC236}">
                  <a16:creationId xmlns:a16="http://schemas.microsoft.com/office/drawing/2014/main" id="{5E5A9D90-BA55-813A-3399-907D6A0E0856}"/>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19">
              <a:extLst>
                <a:ext uri="{FF2B5EF4-FFF2-40B4-BE49-F238E27FC236}">
                  <a16:creationId xmlns:a16="http://schemas.microsoft.com/office/drawing/2014/main" id="{E6F5FB82-B858-3AC4-3159-CF5F2E14F05C}"/>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20">
              <a:extLst>
                <a:ext uri="{FF2B5EF4-FFF2-40B4-BE49-F238E27FC236}">
                  <a16:creationId xmlns:a16="http://schemas.microsoft.com/office/drawing/2014/main" id="{B24FB7A9-B1C9-74E8-2670-DDFCE6228441}"/>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5" name="Rectangle 21">
                  <a:extLst>
                    <a:ext uri="{FF2B5EF4-FFF2-40B4-BE49-F238E27FC236}">
                      <a16:creationId xmlns:a16="http://schemas.microsoft.com/office/drawing/2014/main" id="{13A88661-3E40-3E85-CAF7-2BFC37E9BA05}"/>
                    </a:ext>
                  </a:extLst>
                </p:cNvPr>
                <p:cNvSpPr/>
                <p:nvPr/>
              </p:nvSpPr>
              <p:spPr>
                <a:xfrm>
                  <a:off x="5436401" y="3417567"/>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2" name="Rectangle 21"/>
                <p:cNvSpPr>
                  <a:spLocks noRot="1" noChangeAspect="1" noMove="1" noResize="1" noEditPoints="1" noAdjustHandles="1" noChangeArrowheads="1" noChangeShapeType="1" noTextEdit="1"/>
                </p:cNvSpPr>
                <p:nvPr/>
              </p:nvSpPr>
              <p:spPr>
                <a:xfrm>
                  <a:off x="5436401" y="3417567"/>
                  <a:ext cx="521168" cy="400110"/>
                </a:xfrm>
                <a:prstGeom prst="rect">
                  <a:avLst/>
                </a:prstGeom>
                <a:blipFill rotWithShape="0">
                  <a:blip r:embed="rId5"/>
                  <a:stretch>
                    <a:fillRect b="-153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22">
                  <a:extLst>
                    <a:ext uri="{FF2B5EF4-FFF2-40B4-BE49-F238E27FC236}">
                      <a16:creationId xmlns:a16="http://schemas.microsoft.com/office/drawing/2014/main" id="{CAAB4421-80B0-720D-72CC-F8A5A5518661}"/>
                    </a:ext>
                  </a:extLst>
                </p:cNvPr>
                <p:cNvSpPr/>
                <p:nvPr/>
              </p:nvSpPr>
              <p:spPr>
                <a:xfrm>
                  <a:off x="6169978" y="2943406"/>
                  <a:ext cx="5152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3" name="Rectangle 22"/>
                <p:cNvSpPr>
                  <a:spLocks noRot="1" noChangeAspect="1" noMove="1" noResize="1" noEditPoints="1" noAdjustHandles="1" noChangeArrowheads="1" noChangeShapeType="1" noTextEdit="1"/>
                </p:cNvSpPr>
                <p:nvPr/>
              </p:nvSpPr>
              <p:spPr>
                <a:xfrm>
                  <a:off x="6169978" y="2943406"/>
                  <a:ext cx="515206"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TextBox 23">
                  <a:extLst>
                    <a:ext uri="{FF2B5EF4-FFF2-40B4-BE49-F238E27FC236}">
                      <a16:creationId xmlns:a16="http://schemas.microsoft.com/office/drawing/2014/main" id="{61A876DB-827D-74B3-F32D-15B7BF2B7CDC}"/>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TextBox 24">
                  <a:extLst>
                    <a:ext uri="{FF2B5EF4-FFF2-40B4-BE49-F238E27FC236}">
                      <a16:creationId xmlns:a16="http://schemas.microsoft.com/office/drawing/2014/main" id="{77A9B3B3-1E8C-AF3E-A9B5-A553E7E2EAEE}"/>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Rectangle 25">
                  <a:extLst>
                    <a:ext uri="{FF2B5EF4-FFF2-40B4-BE49-F238E27FC236}">
                      <a16:creationId xmlns:a16="http://schemas.microsoft.com/office/drawing/2014/main" id="{2817CAA1-0E09-3C6B-EDE8-D197104CBF1A}"/>
                    </a:ext>
                  </a:extLst>
                </p:cNvPr>
                <p:cNvSpPr/>
                <p:nvPr/>
              </p:nvSpPr>
              <p:spPr>
                <a:xfrm>
                  <a:off x="4651975" y="393566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&gt;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6" name="Rectangle 25"/>
                <p:cNvSpPr>
                  <a:spLocks noRot="1" noChangeAspect="1" noMove="1" noResize="1" noEditPoints="1" noAdjustHandles="1" noChangeArrowheads="1" noChangeShapeType="1" noTextEdit="1"/>
                </p:cNvSpPr>
                <p:nvPr/>
              </p:nvSpPr>
              <p:spPr>
                <a:xfrm>
                  <a:off x="4651975" y="3935664"/>
                  <a:ext cx="1136850" cy="369332"/>
                </a:xfrm>
                <a:prstGeom prst="rect">
                  <a:avLst/>
                </a:prstGeom>
                <a:blipFill rotWithShape="0">
                  <a:blip r:embed="rId9"/>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26">
                  <a:extLst>
                    <a:ext uri="{FF2B5EF4-FFF2-40B4-BE49-F238E27FC236}">
                      <a16:creationId xmlns:a16="http://schemas.microsoft.com/office/drawing/2014/main" id="{44ECC190-48AD-75A1-7358-09FEFA346C3D}"/>
                    </a:ext>
                  </a:extLst>
                </p:cNvPr>
                <p:cNvSpPr/>
                <p:nvPr/>
              </p:nvSpPr>
              <p:spPr>
                <a:xfrm>
                  <a:off x="5052160" y="154698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5052160" y="1546984"/>
                  <a:ext cx="1136850" cy="369332"/>
                </a:xfrm>
                <a:prstGeom prst="rect">
                  <a:avLst/>
                </a:prstGeom>
                <a:blipFill rotWithShape="0">
                  <a:blip r:embed="rId10"/>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27">
                  <a:extLst>
                    <a:ext uri="{FF2B5EF4-FFF2-40B4-BE49-F238E27FC236}">
                      <a16:creationId xmlns:a16="http://schemas.microsoft.com/office/drawing/2014/main" id="{3E607CA3-15A5-75E8-AA89-D4F434727B30}"/>
                    </a:ext>
                  </a:extLst>
                </p:cNvPr>
                <p:cNvSpPr/>
                <p:nvPr/>
              </p:nvSpPr>
              <p:spPr>
                <a:xfrm>
                  <a:off x="6048546" y="4378719"/>
                  <a:ext cx="1273415" cy="923330"/>
                </a:xfrm>
                <a:prstGeom prst="rect">
                  <a:avLst/>
                </a:prstGeom>
              </p:spPr>
              <p:txBody>
                <a:bodyPr wrap="square">
                  <a:spAutoFit/>
                </a:bodyPr>
                <a:lstStyle/>
                <a:p>
                  <a:pPr algn="ctr"/>
                  <a:r>
                    <a:rPr lang="pt-BR" dirty="0"/>
                    <a:t>Superfície </a:t>
                  </a:r>
                  <a:r>
                    <a:rPr lang="pt-BR" b="0" dirty="0"/>
                    <a:t>de decisão, </a:t>
                  </a:r>
                </a:p>
                <a:p>
                  <a:pPr algn="ct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8" name="Rectangle 27"/>
                <p:cNvSpPr>
                  <a:spLocks noRot="1" noChangeAspect="1" noMove="1" noResize="1" noEditPoints="1" noAdjustHandles="1" noChangeArrowheads="1" noChangeShapeType="1" noTextEdit="1"/>
                </p:cNvSpPr>
                <p:nvPr/>
              </p:nvSpPr>
              <p:spPr>
                <a:xfrm>
                  <a:off x="6048546" y="4378719"/>
                  <a:ext cx="1273415" cy="923330"/>
                </a:xfrm>
                <a:prstGeom prst="rect">
                  <a:avLst/>
                </a:prstGeom>
                <a:blipFill rotWithShape="0">
                  <a:blip r:embed="rId11"/>
                  <a:stretch>
                    <a:fillRect l="-2392" t="-3289" r="-6220" b="-1974"/>
                  </a:stretch>
                </a:blipFill>
              </p:spPr>
              <p:txBody>
                <a:bodyPr/>
                <a:lstStyle/>
                <a:p>
                  <a:r>
                    <a:rPr lang="pt-BR">
                      <a:noFill/>
                    </a:rPr>
                    <a:t> </a:t>
                  </a:r>
                </a:p>
              </p:txBody>
            </p:sp>
          </mc:Fallback>
        </mc:AlternateContent>
        <p:cxnSp>
          <p:nvCxnSpPr>
            <p:cNvPr id="52" name="Curved Connector 28">
              <a:extLst>
                <a:ext uri="{FF2B5EF4-FFF2-40B4-BE49-F238E27FC236}">
                  <a16:creationId xmlns:a16="http://schemas.microsoft.com/office/drawing/2014/main" id="{27F2E446-D298-A48F-AEC4-C5F254B9D15E}"/>
                </a:ext>
              </a:extLst>
            </p:cNvPr>
            <p:cNvCxnSpPr>
              <a:endCxn id="51" idx="0"/>
            </p:cNvCxnSpPr>
            <p:nvPr/>
          </p:nvCxnSpPr>
          <p:spPr>
            <a:xfrm rot="16200000" flipH="1">
              <a:off x="6215621" y="3909086"/>
              <a:ext cx="561042" cy="37822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23361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Agrupar 28">
            <a:extLst>
              <a:ext uri="{FF2B5EF4-FFF2-40B4-BE49-F238E27FC236}">
                <a16:creationId xmlns:a16="http://schemas.microsoft.com/office/drawing/2014/main" id="{01B62291-1584-41BC-724D-45A29E003B94}"/>
              </a:ext>
            </a:extLst>
          </p:cNvPr>
          <p:cNvGrpSpPr/>
          <p:nvPr/>
        </p:nvGrpSpPr>
        <p:grpSpPr>
          <a:xfrm>
            <a:off x="306377" y="2040356"/>
            <a:ext cx="3669112" cy="3010450"/>
            <a:chOff x="3573452" y="2164181"/>
            <a:chExt cx="3669112" cy="3010450"/>
          </a:xfrm>
        </p:grpSpPr>
        <p:grpSp>
          <p:nvGrpSpPr>
            <p:cNvPr id="25" name="Agrupar 24">
              <a:extLst>
                <a:ext uri="{FF2B5EF4-FFF2-40B4-BE49-F238E27FC236}">
                  <a16:creationId xmlns:a16="http://schemas.microsoft.com/office/drawing/2014/main" id="{84D86E55-07DE-E829-42B6-0DC5BA4B4E9E}"/>
                </a:ext>
              </a:extLst>
            </p:cNvPr>
            <p:cNvGrpSpPr/>
            <p:nvPr/>
          </p:nvGrpSpPr>
          <p:grpSpPr>
            <a:xfrm>
              <a:off x="3573452" y="2164181"/>
              <a:ext cx="3669112" cy="3010450"/>
              <a:chOff x="3573452" y="2164181"/>
              <a:chExt cx="3669112" cy="3010450"/>
            </a:xfrm>
          </p:grpSpPr>
          <p:grpSp>
            <p:nvGrpSpPr>
              <p:cNvPr id="4" name="Agrupar 3">
                <a:extLst>
                  <a:ext uri="{FF2B5EF4-FFF2-40B4-BE49-F238E27FC236}">
                    <a16:creationId xmlns:a16="http://schemas.microsoft.com/office/drawing/2014/main" id="{A1BB4AC5-E529-3CDD-5A57-D9881FFF7CCB}"/>
                  </a:ext>
                </a:extLst>
              </p:cNvPr>
              <p:cNvGrpSpPr/>
              <p:nvPr/>
            </p:nvGrpSpPr>
            <p:grpSpPr>
              <a:xfrm>
                <a:off x="3573452" y="2164181"/>
                <a:ext cx="3669112" cy="3010450"/>
                <a:chOff x="8074237" y="1937982"/>
                <a:chExt cx="3669112" cy="3010450"/>
              </a:xfrm>
            </p:grpSpPr>
            <p:sp>
              <p:nvSpPr>
                <p:cNvPr id="5" name="CaixaDeTexto 4">
                  <a:extLst>
                    <a:ext uri="{FF2B5EF4-FFF2-40B4-BE49-F238E27FC236}">
                      <a16:creationId xmlns:a16="http://schemas.microsoft.com/office/drawing/2014/main" id="{8531C2E6-D83A-2812-0DC0-04A75A64E787}"/>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6" name="Imagem 5">
                  <a:extLst>
                    <a:ext uri="{FF2B5EF4-FFF2-40B4-BE49-F238E27FC236}">
                      <a16:creationId xmlns:a16="http://schemas.microsoft.com/office/drawing/2014/main" id="{4D80E6E5-D9D8-1642-C28F-883E5336B5B6}"/>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9877162-EDB5-01DB-C572-D0D7231EC63C}"/>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7" name="CaixaDeTexto 6">
                      <a:extLst>
                        <a:ext uri="{FF2B5EF4-FFF2-40B4-BE49-F238E27FC236}">
                          <a16:creationId xmlns:a16="http://schemas.microsoft.com/office/drawing/2014/main" id="{49877162-EDB5-01DB-C572-D0D7231EC63C}"/>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2A9DDD9C-D57E-09F0-E357-D97D7CE49F78}"/>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8" name="CaixaDeTexto 7">
                      <a:extLst>
                        <a:ext uri="{FF2B5EF4-FFF2-40B4-BE49-F238E27FC236}">
                          <a16:creationId xmlns:a16="http://schemas.microsoft.com/office/drawing/2014/main" id="{2A9DDD9C-D57E-09F0-E357-D97D7CE49F78}"/>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00"/>
                      </a:stretch>
                    </a:blipFill>
                  </p:spPr>
                  <p:txBody>
                    <a:bodyPr/>
                    <a:lstStyle/>
                    <a:p>
                      <a:r>
                        <a:rPr lang="pt-BR">
                          <a:noFill/>
                        </a:rPr>
                        <a:t> </a:t>
                      </a:r>
                    </a:p>
                  </p:txBody>
                </p:sp>
              </mc:Fallback>
            </mc:AlternateContent>
          </p:grpSp>
          <p:sp>
            <p:nvSpPr>
              <p:cNvPr id="17" name="Right Brace 9">
                <a:extLst>
                  <a:ext uri="{FF2B5EF4-FFF2-40B4-BE49-F238E27FC236}">
                    <a16:creationId xmlns:a16="http://schemas.microsoft.com/office/drawing/2014/main" id="{4D963F6D-E2D2-0DF5-44E0-0A78144D04CC}"/>
                  </a:ext>
                </a:extLst>
              </p:cNvPr>
              <p:cNvSpPr/>
              <p:nvPr/>
            </p:nvSpPr>
            <p:spPr>
              <a:xfrm rot="16200000">
                <a:off x="4699442" y="2834217"/>
                <a:ext cx="142787" cy="1412081"/>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8" name="TextBox 10">
                    <a:extLst>
                      <a:ext uri="{FF2B5EF4-FFF2-40B4-BE49-F238E27FC236}">
                        <a16:creationId xmlns:a16="http://schemas.microsoft.com/office/drawing/2014/main" id="{F7EF5129-F955-E14B-1A14-99134D12ABEE}"/>
                      </a:ext>
                    </a:extLst>
                  </p:cNvPr>
                  <p:cNvSpPr txBox="1"/>
                  <p:nvPr/>
                </p:nvSpPr>
                <p:spPr>
                  <a:xfrm>
                    <a:off x="4063759" y="3207254"/>
                    <a:ext cx="141311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&lt;0.5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&lt;0</m:t>
                          </m:r>
                        </m:oMath>
                      </m:oMathPara>
                    </a14:m>
                    <a:endParaRPr lang="pt-BR" sz="1100" dirty="0"/>
                  </a:p>
                </p:txBody>
              </p:sp>
            </mc:Choice>
            <mc:Fallback xmlns="">
              <p:sp>
                <p:nvSpPr>
                  <p:cNvPr id="18" name="TextBox 10">
                    <a:extLst>
                      <a:ext uri="{FF2B5EF4-FFF2-40B4-BE49-F238E27FC236}">
                        <a16:creationId xmlns:a16="http://schemas.microsoft.com/office/drawing/2014/main" id="{F7EF5129-F955-E14B-1A14-99134D12ABEE}"/>
                      </a:ext>
                    </a:extLst>
                  </p:cNvPr>
                  <p:cNvSpPr txBox="1">
                    <a:spLocks noRot="1" noChangeAspect="1" noMove="1" noResize="1" noEditPoints="1" noAdjustHandles="1" noChangeArrowheads="1" noChangeShapeType="1" noTextEdit="1"/>
                  </p:cNvSpPr>
                  <p:nvPr/>
                </p:nvSpPr>
                <p:spPr>
                  <a:xfrm>
                    <a:off x="4063759" y="3207254"/>
                    <a:ext cx="1413117" cy="261610"/>
                  </a:xfrm>
                  <a:prstGeom prst="rect">
                    <a:avLst/>
                  </a:prstGeom>
                  <a:blipFill>
                    <a:blip r:embed="rId5"/>
                    <a:stretch>
                      <a:fillRect/>
                    </a:stretch>
                  </a:blipFill>
                </p:spPr>
                <p:txBody>
                  <a:bodyPr/>
                  <a:lstStyle/>
                  <a:p>
                    <a:r>
                      <a:rPr lang="pt-BR">
                        <a:noFill/>
                      </a:rPr>
                      <a:t> </a:t>
                    </a:r>
                  </a:p>
                </p:txBody>
              </p:sp>
            </mc:Fallback>
          </mc:AlternateContent>
          <p:sp>
            <p:nvSpPr>
              <p:cNvPr id="19" name="Right Brace 5">
                <a:extLst>
                  <a:ext uri="{FF2B5EF4-FFF2-40B4-BE49-F238E27FC236}">
                    <a16:creationId xmlns:a16="http://schemas.microsoft.com/office/drawing/2014/main" id="{187454D8-2D87-DCD0-BD18-8A84EB3A70B6}"/>
                  </a:ext>
                </a:extLst>
              </p:cNvPr>
              <p:cNvSpPr/>
              <p:nvPr/>
            </p:nvSpPr>
            <p:spPr>
              <a:xfrm rot="5400000">
                <a:off x="6105679" y="3061505"/>
                <a:ext cx="166155" cy="1423766"/>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0" name="TextBox 6">
                    <a:extLst>
                      <a:ext uri="{FF2B5EF4-FFF2-40B4-BE49-F238E27FC236}">
                        <a16:creationId xmlns:a16="http://schemas.microsoft.com/office/drawing/2014/main" id="{061FA155-9B88-FD4D-0861-9BC7216E27D9}"/>
                      </a:ext>
                    </a:extLst>
                  </p:cNvPr>
                  <p:cNvSpPr txBox="1"/>
                  <p:nvPr/>
                </p:nvSpPr>
                <p:spPr>
                  <a:xfrm>
                    <a:off x="5476872" y="3850543"/>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&gt;0.5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&gt;0</m:t>
                          </m:r>
                        </m:oMath>
                      </m:oMathPara>
                    </a14:m>
                    <a:endParaRPr lang="pt-BR" sz="1100" dirty="0"/>
                  </a:p>
                </p:txBody>
              </p:sp>
            </mc:Choice>
            <mc:Fallback xmlns="">
              <p:sp>
                <p:nvSpPr>
                  <p:cNvPr id="20" name="TextBox 6">
                    <a:extLst>
                      <a:ext uri="{FF2B5EF4-FFF2-40B4-BE49-F238E27FC236}">
                        <a16:creationId xmlns:a16="http://schemas.microsoft.com/office/drawing/2014/main" id="{061FA155-9B88-FD4D-0861-9BC7216E27D9}"/>
                      </a:ext>
                    </a:extLst>
                  </p:cNvPr>
                  <p:cNvSpPr txBox="1">
                    <a:spLocks noRot="1" noChangeAspect="1" noMove="1" noResize="1" noEditPoints="1" noAdjustHandles="1" noChangeArrowheads="1" noChangeShapeType="1" noTextEdit="1"/>
                  </p:cNvSpPr>
                  <p:nvPr/>
                </p:nvSpPr>
                <p:spPr>
                  <a:xfrm>
                    <a:off x="5476872" y="3850543"/>
                    <a:ext cx="1423767" cy="26161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TextBox 6">
                    <a:extLst>
                      <a:ext uri="{FF2B5EF4-FFF2-40B4-BE49-F238E27FC236}">
                        <a16:creationId xmlns:a16="http://schemas.microsoft.com/office/drawing/2014/main" id="{47D1FEB6-6A06-9B1A-95C2-426DECC0F11E}"/>
                      </a:ext>
                    </a:extLst>
                  </p:cNvPr>
                  <p:cNvSpPr txBox="1"/>
                  <p:nvPr/>
                </p:nvSpPr>
                <p:spPr>
                  <a:xfrm>
                    <a:off x="5575297" y="3196769"/>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=0</m:t>
                          </m:r>
                        </m:oMath>
                      </m:oMathPara>
                    </a14:m>
                    <a:endParaRPr lang="pt-BR" sz="1100" dirty="0"/>
                  </a:p>
                </p:txBody>
              </p:sp>
            </mc:Choice>
            <mc:Fallback xmlns="">
              <p:sp>
                <p:nvSpPr>
                  <p:cNvPr id="21" name="TextBox 6">
                    <a:extLst>
                      <a:ext uri="{FF2B5EF4-FFF2-40B4-BE49-F238E27FC236}">
                        <a16:creationId xmlns:a16="http://schemas.microsoft.com/office/drawing/2014/main" id="{47D1FEB6-6A06-9B1A-95C2-426DECC0F11E}"/>
                      </a:ext>
                    </a:extLst>
                  </p:cNvPr>
                  <p:cNvSpPr txBox="1">
                    <a:spLocks noRot="1" noChangeAspect="1" noMove="1" noResize="1" noEditPoints="1" noAdjustHandles="1" noChangeArrowheads="1" noChangeShapeType="1" noTextEdit="1"/>
                  </p:cNvSpPr>
                  <p:nvPr/>
                </p:nvSpPr>
                <p:spPr>
                  <a:xfrm>
                    <a:off x="5575297" y="3196769"/>
                    <a:ext cx="1423767" cy="261610"/>
                  </a:xfrm>
                  <a:prstGeom prst="rect">
                    <a:avLst/>
                  </a:prstGeom>
                  <a:blipFill>
                    <a:blip r:embed="rId7"/>
                    <a:stretch>
                      <a:fillRect/>
                    </a:stretch>
                  </a:blipFill>
                </p:spPr>
                <p:txBody>
                  <a:bodyPr/>
                  <a:lstStyle/>
                  <a:p>
                    <a:r>
                      <a:rPr lang="pt-BR">
                        <a:noFill/>
                      </a:rPr>
                      <a:t> </a:t>
                    </a:r>
                  </a:p>
                </p:txBody>
              </p:sp>
            </mc:Fallback>
          </mc:AlternateContent>
          <p:cxnSp>
            <p:nvCxnSpPr>
              <p:cNvPr id="23" name="Conector de Seta Reta 22">
                <a:extLst>
                  <a:ext uri="{FF2B5EF4-FFF2-40B4-BE49-F238E27FC236}">
                    <a16:creationId xmlns:a16="http://schemas.microsoft.com/office/drawing/2014/main" id="{CC12EE18-C490-D900-54E8-70EA5D49026F}"/>
                  </a:ext>
                </a:extLst>
              </p:cNvPr>
              <p:cNvCxnSpPr>
                <a:cxnSpLocks/>
                <a:stCxn id="27" idx="7"/>
              </p:cNvCxnSpPr>
              <p:nvPr/>
            </p:nvCxnSpPr>
            <p:spPr>
              <a:xfrm flipV="1">
                <a:off x="5492461" y="3429000"/>
                <a:ext cx="219364" cy="201096"/>
              </a:xfrm>
              <a:prstGeom prst="straightConnector1">
                <a:avLst/>
              </a:prstGeom>
              <a:ln w="31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7" name="Elipse 26">
              <a:extLst>
                <a:ext uri="{FF2B5EF4-FFF2-40B4-BE49-F238E27FC236}">
                  <a16:creationId xmlns:a16="http://schemas.microsoft.com/office/drawing/2014/main" id="{D03DF163-817D-5787-3223-2975D9425F36}"/>
                </a:ext>
              </a:extLst>
            </p:cNvPr>
            <p:cNvSpPr/>
            <p:nvPr/>
          </p:nvSpPr>
          <p:spPr>
            <a:xfrm>
              <a:off x="5442800" y="3621445"/>
              <a:ext cx="58182" cy="59070"/>
            </a:xfrm>
            <a:prstGeom prst="ellips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86" name="Agrupar 85">
            <a:extLst>
              <a:ext uri="{FF2B5EF4-FFF2-40B4-BE49-F238E27FC236}">
                <a16:creationId xmlns:a16="http://schemas.microsoft.com/office/drawing/2014/main" id="{8F5AC0D3-5304-0E54-6428-B4A255026DE6}"/>
              </a:ext>
            </a:extLst>
          </p:cNvPr>
          <p:cNvGrpSpPr/>
          <p:nvPr/>
        </p:nvGrpSpPr>
        <p:grpSpPr>
          <a:xfrm>
            <a:off x="4763380" y="369131"/>
            <a:ext cx="6151693" cy="3036592"/>
            <a:chOff x="4953880" y="1826743"/>
            <a:chExt cx="6151693" cy="3036592"/>
          </a:xfrm>
        </p:grpSpPr>
        <p:grpSp>
          <p:nvGrpSpPr>
            <p:cNvPr id="2" name="Agrupar 1">
              <a:extLst>
                <a:ext uri="{FF2B5EF4-FFF2-40B4-BE49-F238E27FC236}">
                  <a16:creationId xmlns:a16="http://schemas.microsoft.com/office/drawing/2014/main" id="{BE7CEA91-7A79-9FA9-D170-1566346B7CE7}"/>
                </a:ext>
              </a:extLst>
            </p:cNvPr>
            <p:cNvGrpSpPr/>
            <p:nvPr/>
          </p:nvGrpSpPr>
          <p:grpSpPr>
            <a:xfrm>
              <a:off x="5964872" y="1826743"/>
              <a:ext cx="4577263" cy="3036592"/>
              <a:chOff x="983980" y="3614532"/>
              <a:chExt cx="4577263" cy="3036592"/>
            </a:xfrm>
          </p:grpSpPr>
          <p:sp>
            <p:nvSpPr>
              <p:cNvPr id="3" name="Elipse 2">
                <a:extLst>
                  <a:ext uri="{FF2B5EF4-FFF2-40B4-BE49-F238E27FC236}">
                    <a16:creationId xmlns:a16="http://schemas.microsoft.com/office/drawing/2014/main" id="{9FBBBE19-765D-4DA4-27DB-8CFF0F7ADDAD}"/>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3F4CA6C6-D1D8-9986-03E5-4EC902C4DFE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9E10D2CD-54C6-7333-E97A-5E22B054535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A5C1FCD0-D048-AE75-7E77-A02A5F096897}"/>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F395903-9758-C515-9CD7-A2F80A64771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DC4BAD02-5F0D-A997-7875-578E9FDEE881}"/>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F01B6E13-823A-6562-3928-471F64D4E5F2}"/>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E4B5170-725D-6350-A327-FEC1199EEE28}"/>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6" name="Conector de Seta Reta 15">
                <a:extLst>
                  <a:ext uri="{FF2B5EF4-FFF2-40B4-BE49-F238E27FC236}">
                    <a16:creationId xmlns:a16="http://schemas.microsoft.com/office/drawing/2014/main" id="{0FE3A0EE-4227-915E-E44F-637197C1DE9A}"/>
                  </a:ext>
                </a:extLst>
              </p:cNvPr>
              <p:cNvCxnSpPr>
                <a:stCxn id="13" idx="6"/>
                <a:endCxn id="3"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E7C8974D-B235-81EC-F63A-709510591E72}"/>
                  </a:ext>
                </a:extLst>
              </p:cNvPr>
              <p:cNvCxnSpPr>
                <a:stCxn id="13" idx="6"/>
                <a:endCxn id="9"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3F62FC8D-369A-0D63-44F6-414E18E231B0}"/>
                  </a:ext>
                </a:extLst>
              </p:cNvPr>
              <p:cNvCxnSpPr>
                <a:stCxn id="13" idx="6"/>
                <a:endCxn id="10"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82E58125-04F1-5476-F657-82B73DB48AEB}"/>
                  </a:ext>
                </a:extLst>
              </p:cNvPr>
              <p:cNvCxnSpPr>
                <a:stCxn id="13" idx="6"/>
                <a:endCxn id="11"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27">
                <a:extLst>
                  <a:ext uri="{FF2B5EF4-FFF2-40B4-BE49-F238E27FC236}">
                    <a16:creationId xmlns:a16="http://schemas.microsoft.com/office/drawing/2014/main" id="{FF8B993A-8CE2-5459-A082-1EA7671ABDA7}"/>
                  </a:ext>
                </a:extLst>
              </p:cNvPr>
              <p:cNvCxnSpPr>
                <a:stCxn id="14" idx="6"/>
                <a:endCxn id="3"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012494B6-D0CF-4AFA-30DD-79DB5104D2B8}"/>
                  </a:ext>
                </a:extLst>
              </p:cNvPr>
              <p:cNvCxnSpPr>
                <a:stCxn id="15" idx="6"/>
                <a:endCxn id="9"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CBED7C70-B48A-C25A-799A-3C2124ABE3BF}"/>
                  </a:ext>
                </a:extLst>
              </p:cNvPr>
              <p:cNvCxnSpPr>
                <a:stCxn id="14" idx="6"/>
                <a:endCxn id="9"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4AD75E9D-ADAA-5D68-54F9-210425336227}"/>
                  </a:ext>
                </a:extLst>
              </p:cNvPr>
              <p:cNvCxnSpPr>
                <a:stCxn id="14" idx="6"/>
                <a:endCxn id="10"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A1D1CA95-A939-B3C3-EE2E-61FA4D6AA1DB}"/>
                  </a:ext>
                </a:extLst>
              </p:cNvPr>
              <p:cNvCxnSpPr>
                <a:stCxn id="14" idx="6"/>
                <a:endCxn id="11"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9E1357A3-ACD6-4221-8A10-F8222A2D2147}"/>
                  </a:ext>
                </a:extLst>
              </p:cNvPr>
              <p:cNvCxnSpPr>
                <a:stCxn id="15" idx="6"/>
                <a:endCxn id="3"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de Seta Reta 34">
                <a:extLst>
                  <a:ext uri="{FF2B5EF4-FFF2-40B4-BE49-F238E27FC236}">
                    <a16:creationId xmlns:a16="http://schemas.microsoft.com/office/drawing/2014/main" id="{F767040C-7547-EB89-2EFD-49833D0F6987}"/>
                  </a:ext>
                </a:extLst>
              </p:cNvPr>
              <p:cNvCxnSpPr>
                <a:stCxn id="15" idx="6"/>
                <a:endCxn id="10"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6581E5B3-1829-753C-18C4-746F50608BCB}"/>
                  </a:ext>
                </a:extLst>
              </p:cNvPr>
              <p:cNvCxnSpPr>
                <a:stCxn id="15" idx="6"/>
                <a:endCxn id="11"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CADFCE31-ABF9-A547-A6BA-25B29486E29B}"/>
                  </a:ext>
                </a:extLst>
              </p:cNvPr>
              <p:cNvCxnSpPr>
                <a:cxnSpLocks/>
                <a:stCxn id="40" idx="3"/>
                <a:endCxn id="13"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to 37">
                <a:extLst>
                  <a:ext uri="{FF2B5EF4-FFF2-40B4-BE49-F238E27FC236}">
                    <a16:creationId xmlns:a16="http://schemas.microsoft.com/office/drawing/2014/main" id="{32D79C6D-B21D-4B03-AB43-306ED9D315C7}"/>
                  </a:ext>
                </a:extLst>
              </p:cNvPr>
              <p:cNvCxnSpPr>
                <a:cxnSpLocks/>
                <a:stCxn id="47" idx="3"/>
                <a:endCxn id="14"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93833D48-1017-BC76-4C74-C72AE08AC0A6}"/>
                  </a:ext>
                </a:extLst>
              </p:cNvPr>
              <p:cNvCxnSpPr>
                <a:cxnSpLocks/>
                <a:stCxn id="12"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17B4632-1B1D-B7A3-B51B-FE6706D6AAC8}"/>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C3F77148-DA22-F8F5-8AF9-C3C5C82A5EAD}"/>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42" name="Elipse 41">
                <a:extLst>
                  <a:ext uri="{FF2B5EF4-FFF2-40B4-BE49-F238E27FC236}">
                    <a16:creationId xmlns:a16="http://schemas.microsoft.com/office/drawing/2014/main" id="{8751AEF9-E5DB-BBE7-5604-1241F31AD035}"/>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3" name="Conector de Seta Reta 42">
                <a:extLst>
                  <a:ext uri="{FF2B5EF4-FFF2-40B4-BE49-F238E27FC236}">
                    <a16:creationId xmlns:a16="http://schemas.microsoft.com/office/drawing/2014/main" id="{20B79A85-FEAE-75A1-B7B0-C2754606B5EE}"/>
                  </a:ext>
                </a:extLst>
              </p:cNvPr>
              <p:cNvCxnSpPr>
                <a:stCxn id="42" idx="6"/>
                <a:endCxn id="11"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2FF37FAD-164E-BC4C-A7CE-6E2CDA690234}"/>
                  </a:ext>
                </a:extLst>
              </p:cNvPr>
              <p:cNvCxnSpPr>
                <a:stCxn id="42" idx="6"/>
                <a:endCxn id="10"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7166C62B-4A84-5356-4269-FF8DEE61D1D9}"/>
                  </a:ext>
                </a:extLst>
              </p:cNvPr>
              <p:cNvCxnSpPr>
                <a:stCxn id="42" idx="6"/>
                <a:endCxn id="9"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52D9EFD4-CA62-2EF3-F69A-7BB817FF6436}"/>
                  </a:ext>
                </a:extLst>
              </p:cNvPr>
              <p:cNvCxnSpPr>
                <a:stCxn id="42" idx="6"/>
                <a:endCxn id="3"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CaixaDeTexto 46">
                    <a:extLst>
                      <a:ext uri="{FF2B5EF4-FFF2-40B4-BE49-F238E27FC236}">
                        <a16:creationId xmlns:a16="http://schemas.microsoft.com/office/drawing/2014/main" id="{A680BAFB-5F13-6E74-F290-B6DDE06560CF}"/>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48" name="Conector de Seta Reta 47">
                <a:extLst>
                  <a:ext uri="{FF2B5EF4-FFF2-40B4-BE49-F238E27FC236}">
                    <a16:creationId xmlns:a16="http://schemas.microsoft.com/office/drawing/2014/main" id="{9384B744-985F-5A99-8CE1-E554AEDA7890}"/>
                  </a:ext>
                </a:extLst>
              </p:cNvPr>
              <p:cNvCxnSpPr>
                <a:cxnSpLocks/>
                <a:stCxn id="41" idx="3"/>
                <a:endCxn id="13"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F88EA3DD-109C-205C-9AD6-51463EC7775D}"/>
                  </a:ext>
                </a:extLst>
              </p:cNvPr>
              <p:cNvCxnSpPr>
                <a:cxnSpLocks/>
                <a:stCxn id="41" idx="3"/>
                <a:endCxn id="14"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de Seta Reta 49">
                <a:extLst>
                  <a:ext uri="{FF2B5EF4-FFF2-40B4-BE49-F238E27FC236}">
                    <a16:creationId xmlns:a16="http://schemas.microsoft.com/office/drawing/2014/main" id="{1B1B7785-0E67-6FFB-CC9E-C2F2200FF6E5}"/>
                  </a:ext>
                </a:extLst>
              </p:cNvPr>
              <p:cNvCxnSpPr>
                <a:stCxn id="47" idx="3"/>
                <a:endCxn id="15"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de Seta Reta 50">
                <a:extLst>
                  <a:ext uri="{FF2B5EF4-FFF2-40B4-BE49-F238E27FC236}">
                    <a16:creationId xmlns:a16="http://schemas.microsoft.com/office/drawing/2014/main" id="{FBCB712B-6FA6-2E18-E627-3EA038C8AF77}"/>
                  </a:ext>
                </a:extLst>
              </p:cNvPr>
              <p:cNvCxnSpPr>
                <a:cxnSpLocks/>
                <a:stCxn id="47" idx="3"/>
                <a:endCxn id="13"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ector de Seta Reta 51">
                <a:extLst>
                  <a:ext uri="{FF2B5EF4-FFF2-40B4-BE49-F238E27FC236}">
                    <a16:creationId xmlns:a16="http://schemas.microsoft.com/office/drawing/2014/main" id="{88676A1A-5060-C9A7-718B-C1CF9098C0B9}"/>
                  </a:ext>
                </a:extLst>
              </p:cNvPr>
              <p:cNvCxnSpPr>
                <a:cxnSpLocks/>
                <a:stCxn id="41" idx="3"/>
                <a:endCxn id="15"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45B86EB9-F069-D8F3-AFA9-8C178CF5E389}"/>
                  </a:ext>
                </a:extLst>
              </p:cNvPr>
              <p:cNvCxnSpPr>
                <a:cxnSpLocks/>
                <a:stCxn id="41" idx="3"/>
                <a:endCxn id="42"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A327DFF2-2CF7-3633-5602-1764D1C00334}"/>
                  </a:ext>
                </a:extLst>
              </p:cNvPr>
              <p:cNvCxnSpPr>
                <a:stCxn id="40" idx="3"/>
                <a:endCxn id="14"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74BB179D-C9DE-82A2-C280-E14820AF9460}"/>
                  </a:ext>
                </a:extLst>
              </p:cNvPr>
              <p:cNvCxnSpPr>
                <a:stCxn id="40" idx="3"/>
                <a:endCxn id="15"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C8E27725-1D5B-566B-0637-AB6E9F07998A}"/>
                  </a:ext>
                </a:extLst>
              </p:cNvPr>
              <p:cNvCxnSpPr>
                <a:stCxn id="40" idx="3"/>
                <a:endCxn id="42"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2C719A63-080C-C482-7C3B-7DB6FEEEDBDC}"/>
                  </a:ext>
                </a:extLst>
              </p:cNvPr>
              <p:cNvCxnSpPr>
                <a:stCxn id="47" idx="3"/>
                <a:endCxn id="42"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8A814F8A-E22B-40CA-9C00-2EBA9AE671E8}"/>
                  </a:ext>
                </a:extLst>
              </p:cNvPr>
              <p:cNvCxnSpPr>
                <a:cxnSpLocks/>
                <a:stCxn id="3" idx="6"/>
                <a:endCxn id="12"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AA1F0966-2093-7538-626B-045E88C83C86}"/>
                  </a:ext>
                </a:extLst>
              </p:cNvPr>
              <p:cNvCxnSpPr>
                <a:stCxn id="9" idx="6"/>
                <a:endCxn id="12"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D3114640-7E5A-8794-8B72-0F62F718832C}"/>
                  </a:ext>
                </a:extLst>
              </p:cNvPr>
              <p:cNvCxnSpPr>
                <a:stCxn id="10" idx="6"/>
                <a:endCxn id="12"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EDC08602-07EF-F5B6-5660-3485C5D1980D}"/>
                  </a:ext>
                </a:extLst>
              </p:cNvPr>
              <p:cNvCxnSpPr>
                <a:stCxn id="11" idx="6"/>
                <a:endCxn id="12"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CaixaDeTexto 61">
                    <a:extLst>
                      <a:ext uri="{FF2B5EF4-FFF2-40B4-BE49-F238E27FC236}">
                        <a16:creationId xmlns:a16="http://schemas.microsoft.com/office/drawing/2014/main" id="{99514D62-894A-8E5C-D29C-41B352D439A2}"/>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11"/>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E81C0D87-A928-8713-5B07-CD54185E1D84}"/>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64" name="Conector de Seta Reta 63">
                <a:extLst>
                  <a:ext uri="{FF2B5EF4-FFF2-40B4-BE49-F238E27FC236}">
                    <a16:creationId xmlns:a16="http://schemas.microsoft.com/office/drawing/2014/main" id="{533ADB27-A813-0BBA-14F3-784C63A44F69}"/>
                  </a:ext>
                </a:extLst>
              </p:cNvPr>
              <p:cNvCxnSpPr>
                <a:cxnSpLocks/>
                <a:endCxn id="3"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EEA6755-68E7-7DBA-68A1-E142ED18DEDE}"/>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BE39902A-6D14-234C-AEAD-773DB3B798E2}"/>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C0919A61-636B-6CB6-99C2-D5A7882C5D6C}"/>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ector de Seta Reta 67">
                <a:extLst>
                  <a:ext uri="{FF2B5EF4-FFF2-40B4-BE49-F238E27FC236}">
                    <a16:creationId xmlns:a16="http://schemas.microsoft.com/office/drawing/2014/main" id="{D2572768-339E-927E-5904-858398801670}"/>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ector de Seta Reta 68">
                <a:extLst>
                  <a:ext uri="{FF2B5EF4-FFF2-40B4-BE49-F238E27FC236}">
                    <a16:creationId xmlns:a16="http://schemas.microsoft.com/office/drawing/2014/main" id="{D1C7826D-B0E4-EBE9-A43B-232A70B9BB5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ector de Seta Reta 69">
                <a:extLst>
                  <a:ext uri="{FF2B5EF4-FFF2-40B4-BE49-F238E27FC236}">
                    <a16:creationId xmlns:a16="http://schemas.microsoft.com/office/drawing/2014/main" id="{24D5EB0A-2D5D-CF91-D646-37F8B1FB79B9}"/>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ector de Seta Reta 70">
                <a:extLst>
                  <a:ext uri="{FF2B5EF4-FFF2-40B4-BE49-F238E27FC236}">
                    <a16:creationId xmlns:a16="http://schemas.microsoft.com/office/drawing/2014/main" id="{4DCBAEBC-B22E-B72F-915D-E5DD036A983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F8183920-BDB2-DE0C-2975-B8FFF0811745}"/>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Elipse 72">
                <a:extLst>
                  <a:ext uri="{FF2B5EF4-FFF2-40B4-BE49-F238E27FC236}">
                    <a16:creationId xmlns:a16="http://schemas.microsoft.com/office/drawing/2014/main" id="{44B31C0A-F6AD-741A-A226-987A180FA339}"/>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4" name="Conector de Seta Reta 73">
                <a:extLst>
                  <a:ext uri="{FF2B5EF4-FFF2-40B4-BE49-F238E27FC236}">
                    <a16:creationId xmlns:a16="http://schemas.microsoft.com/office/drawing/2014/main" id="{4E586775-A4E4-2977-6D66-DC5656E1837E}"/>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DD6B6A9C-4EDB-12E3-35F9-DB64DF830725}"/>
                  </a:ext>
                </a:extLst>
              </p:cNvPr>
              <p:cNvCxnSpPr>
                <a:stCxn id="3" idx="6"/>
                <a:endCxn id="73"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A413C8F5-8C2C-FABC-BFE4-7DD7A6973317}"/>
                  </a:ext>
                </a:extLst>
              </p:cNvPr>
              <p:cNvCxnSpPr>
                <a:stCxn id="9" idx="6"/>
                <a:endCxn id="73"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ector de Seta Reta 76">
                <a:extLst>
                  <a:ext uri="{FF2B5EF4-FFF2-40B4-BE49-F238E27FC236}">
                    <a16:creationId xmlns:a16="http://schemas.microsoft.com/office/drawing/2014/main" id="{A6723340-44B6-4727-C85D-49AF436B9379}"/>
                  </a:ext>
                </a:extLst>
              </p:cNvPr>
              <p:cNvCxnSpPr>
                <a:stCxn id="10" idx="6"/>
                <a:endCxn id="73"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0B29CAC1-EAAE-EF09-75AD-1B03D50CF954}"/>
                  </a:ext>
                </a:extLst>
              </p:cNvPr>
              <p:cNvCxnSpPr>
                <a:stCxn id="11" idx="6"/>
                <a:endCxn id="73"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3BF8065E-9E0D-0DBF-7EDE-BACBF2E73B6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BE0E5FAB-CF68-E318-C37B-7D7F3890B294}"/>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13"/>
                    <a:stretch>
                      <a:fillRect t="-6557" r="-8824" b="-6557"/>
                    </a:stretch>
                  </a:blipFill>
                </p:spPr>
                <p:txBody>
                  <a:bodyPr/>
                  <a:lstStyle/>
                  <a:p>
                    <a:r>
                      <a:rPr lang="pt-BR">
                        <a:noFill/>
                      </a:rPr>
                      <a:t> </a:t>
                    </a:r>
                  </a:p>
                </p:txBody>
              </p:sp>
            </mc:Fallback>
          </mc:AlternateContent>
        </p:grpSp>
        <p:pic>
          <p:nvPicPr>
            <p:cNvPr id="81" name="Picture 2" descr="10 Papers You Should Read to Understand Image Classification in the Deep  Learning Era | by Imaginaire AI | Towards Data Science">
              <a:extLst>
                <a:ext uri="{FF2B5EF4-FFF2-40B4-BE49-F238E27FC236}">
                  <a16:creationId xmlns:a16="http://schemas.microsoft.com/office/drawing/2014/main" id="{CB5D4F1B-A598-0790-18AC-60C4E8856C8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1894" t="13677" r="65960" b="48378"/>
            <a:stretch/>
          </p:blipFill>
          <p:spPr bwMode="auto">
            <a:xfrm>
              <a:off x="4953880" y="2510951"/>
              <a:ext cx="939926" cy="905162"/>
            </a:xfrm>
            <a:prstGeom prst="rect">
              <a:avLst/>
            </a:prstGeom>
            <a:noFill/>
            <a:extLst>
              <a:ext uri="{909E8E84-426E-40DD-AFC4-6F175D3DCCD1}">
                <a14:hiddenFill xmlns:a14="http://schemas.microsoft.com/office/drawing/2010/main">
                  <a:solidFill>
                    <a:srgbClr val="FFFFFF"/>
                  </a:solidFill>
                </a14:hiddenFill>
              </a:ext>
            </a:extLst>
          </p:spPr>
        </p:pic>
        <p:sp>
          <p:nvSpPr>
            <p:cNvPr id="82" name="CaixaDeTexto 81">
              <a:extLst>
                <a:ext uri="{FF2B5EF4-FFF2-40B4-BE49-F238E27FC236}">
                  <a16:creationId xmlns:a16="http://schemas.microsoft.com/office/drawing/2014/main" id="{0A6DA284-6924-2A4C-ABE3-C62F4FE5DE57}"/>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83" name="CaixaDeTexto 82">
              <a:extLst>
                <a:ext uri="{FF2B5EF4-FFF2-40B4-BE49-F238E27FC236}">
                  <a16:creationId xmlns:a16="http://schemas.microsoft.com/office/drawing/2014/main" id="{D886C2F4-49C6-9672-8AC7-A2A656FB59CC}"/>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84" name="Chave Direita 83">
              <a:extLst>
                <a:ext uri="{FF2B5EF4-FFF2-40B4-BE49-F238E27FC236}">
                  <a16:creationId xmlns:a16="http://schemas.microsoft.com/office/drawing/2014/main" id="{F969E270-291C-D993-A9E9-DD22698C324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85" name="Picture 2" descr="10 Papers You Should Read to Understand Image Classification in the Deep  Learning Era | by Imaginaire AI | Towards Data Science">
              <a:extLst>
                <a:ext uri="{FF2B5EF4-FFF2-40B4-BE49-F238E27FC236}">
                  <a16:creationId xmlns:a16="http://schemas.microsoft.com/office/drawing/2014/main" id="{85214C22-D9B3-097D-72D1-99E37776B20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5055339" y="3444417"/>
              <a:ext cx="853770" cy="9051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9" name="Agrupar 158">
            <a:extLst>
              <a:ext uri="{FF2B5EF4-FFF2-40B4-BE49-F238E27FC236}">
                <a16:creationId xmlns:a16="http://schemas.microsoft.com/office/drawing/2014/main" id="{53233421-F89E-269B-1958-83367D825079}"/>
              </a:ext>
            </a:extLst>
          </p:cNvPr>
          <p:cNvGrpSpPr/>
          <p:nvPr/>
        </p:nvGrpSpPr>
        <p:grpSpPr>
          <a:xfrm>
            <a:off x="4914017" y="3539720"/>
            <a:ext cx="5961324" cy="3036592"/>
            <a:chOff x="4914017" y="3539720"/>
            <a:chExt cx="5961324" cy="3036592"/>
          </a:xfrm>
        </p:grpSpPr>
        <p:grpSp>
          <p:nvGrpSpPr>
            <p:cNvPr id="87" name="Agrupar 86">
              <a:extLst>
                <a:ext uri="{FF2B5EF4-FFF2-40B4-BE49-F238E27FC236}">
                  <a16:creationId xmlns:a16="http://schemas.microsoft.com/office/drawing/2014/main" id="{32A34C46-04F6-8F84-8BAF-930E6213E397}"/>
                </a:ext>
              </a:extLst>
            </p:cNvPr>
            <p:cNvGrpSpPr/>
            <p:nvPr/>
          </p:nvGrpSpPr>
          <p:grpSpPr>
            <a:xfrm>
              <a:off x="5721276" y="3539720"/>
              <a:ext cx="5154065" cy="3036592"/>
              <a:chOff x="5951508" y="1826743"/>
              <a:chExt cx="5154065" cy="3036592"/>
            </a:xfrm>
          </p:grpSpPr>
          <p:grpSp>
            <p:nvGrpSpPr>
              <p:cNvPr id="88" name="Agrupar 87">
                <a:extLst>
                  <a:ext uri="{FF2B5EF4-FFF2-40B4-BE49-F238E27FC236}">
                    <a16:creationId xmlns:a16="http://schemas.microsoft.com/office/drawing/2014/main" id="{49A12777-5BF5-E58C-414F-434EF4132FF2}"/>
                  </a:ext>
                </a:extLst>
              </p:cNvPr>
              <p:cNvGrpSpPr/>
              <p:nvPr/>
            </p:nvGrpSpPr>
            <p:grpSpPr>
              <a:xfrm>
                <a:off x="5964872" y="1826743"/>
                <a:ext cx="5060579" cy="3036592"/>
                <a:chOff x="983980" y="3614532"/>
                <a:chExt cx="5060579" cy="3036592"/>
              </a:xfrm>
            </p:grpSpPr>
            <p:sp>
              <p:nvSpPr>
                <p:cNvPr id="94" name="Elipse 93">
                  <a:extLst>
                    <a:ext uri="{FF2B5EF4-FFF2-40B4-BE49-F238E27FC236}">
                      <a16:creationId xmlns:a16="http://schemas.microsoft.com/office/drawing/2014/main" id="{28C3F8F0-A753-3B50-76F4-C15726F2F0C5}"/>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2DDAB9F4-D2FE-12B5-6434-03A8A0246588}"/>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6640D7B2-74A1-0AD3-8BB3-CDA6D87E434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Elipse 96">
                  <a:extLst>
                    <a:ext uri="{FF2B5EF4-FFF2-40B4-BE49-F238E27FC236}">
                      <a16:creationId xmlns:a16="http://schemas.microsoft.com/office/drawing/2014/main" id="{A9E09788-6BCE-555D-E848-3ECA9D9E73A5}"/>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Elipse 97">
                  <a:extLst>
                    <a:ext uri="{FF2B5EF4-FFF2-40B4-BE49-F238E27FC236}">
                      <a16:creationId xmlns:a16="http://schemas.microsoft.com/office/drawing/2014/main" id="{EB3CD317-C089-223F-62A9-47B4A91228AB}"/>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9" name="Elipse 98">
                  <a:extLst>
                    <a:ext uri="{FF2B5EF4-FFF2-40B4-BE49-F238E27FC236}">
                      <a16:creationId xmlns:a16="http://schemas.microsoft.com/office/drawing/2014/main" id="{C2E0DF1E-399B-766B-42D6-0E45ADE650D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Elipse 99">
                  <a:extLst>
                    <a:ext uri="{FF2B5EF4-FFF2-40B4-BE49-F238E27FC236}">
                      <a16:creationId xmlns:a16="http://schemas.microsoft.com/office/drawing/2014/main" id="{FE1435EB-A041-29E0-3466-78A36701E96C}"/>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Elipse 100">
                  <a:extLst>
                    <a:ext uri="{FF2B5EF4-FFF2-40B4-BE49-F238E27FC236}">
                      <a16:creationId xmlns:a16="http://schemas.microsoft.com/office/drawing/2014/main" id="{3FB43F9A-A59E-B5F0-006E-96C393497746}"/>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02" name="Conector de Seta Reta 101">
                  <a:extLst>
                    <a:ext uri="{FF2B5EF4-FFF2-40B4-BE49-F238E27FC236}">
                      <a16:creationId xmlns:a16="http://schemas.microsoft.com/office/drawing/2014/main" id="{2779CFD5-8D74-1B8C-9D16-00FFDEE0E8C5}"/>
                    </a:ext>
                  </a:extLst>
                </p:cNvPr>
                <p:cNvCxnSpPr>
                  <a:stCxn id="99" idx="6"/>
                  <a:endCxn id="94"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onector de Seta Reta 102">
                  <a:extLst>
                    <a:ext uri="{FF2B5EF4-FFF2-40B4-BE49-F238E27FC236}">
                      <a16:creationId xmlns:a16="http://schemas.microsoft.com/office/drawing/2014/main" id="{C57370B7-B7FC-1DB9-EBF3-865DFD8B634E}"/>
                    </a:ext>
                  </a:extLst>
                </p:cNvPr>
                <p:cNvCxnSpPr>
                  <a:stCxn id="99" idx="6"/>
                  <a:endCxn id="95"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onector de Seta Reta 103">
                  <a:extLst>
                    <a:ext uri="{FF2B5EF4-FFF2-40B4-BE49-F238E27FC236}">
                      <a16:creationId xmlns:a16="http://schemas.microsoft.com/office/drawing/2014/main" id="{317AB364-FEF4-FAFC-A120-4DDBC544638A}"/>
                    </a:ext>
                  </a:extLst>
                </p:cNvPr>
                <p:cNvCxnSpPr>
                  <a:stCxn id="99" idx="6"/>
                  <a:endCxn id="96"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Conector de Seta Reta 104">
                  <a:extLst>
                    <a:ext uri="{FF2B5EF4-FFF2-40B4-BE49-F238E27FC236}">
                      <a16:creationId xmlns:a16="http://schemas.microsoft.com/office/drawing/2014/main" id="{E0E8A1B0-0179-5FEF-3CF6-40B5BFF5A0B3}"/>
                    </a:ext>
                  </a:extLst>
                </p:cNvPr>
                <p:cNvCxnSpPr>
                  <a:stCxn id="99" idx="6"/>
                  <a:endCxn id="97"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onector de Seta Reta 105">
                  <a:extLst>
                    <a:ext uri="{FF2B5EF4-FFF2-40B4-BE49-F238E27FC236}">
                      <a16:creationId xmlns:a16="http://schemas.microsoft.com/office/drawing/2014/main" id="{5553CC1B-DCB1-F233-E1E0-C3C4DFD5B618}"/>
                    </a:ext>
                  </a:extLst>
                </p:cNvPr>
                <p:cNvCxnSpPr>
                  <a:stCxn id="100" idx="6"/>
                  <a:endCxn id="94"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Conector de Seta Reta 106">
                  <a:extLst>
                    <a:ext uri="{FF2B5EF4-FFF2-40B4-BE49-F238E27FC236}">
                      <a16:creationId xmlns:a16="http://schemas.microsoft.com/office/drawing/2014/main" id="{DA34D6A8-0F8C-7D96-C48D-3F412FA8FF9D}"/>
                    </a:ext>
                  </a:extLst>
                </p:cNvPr>
                <p:cNvCxnSpPr>
                  <a:stCxn id="101" idx="6"/>
                  <a:endCxn id="95"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Conector de Seta Reta 107">
                  <a:extLst>
                    <a:ext uri="{FF2B5EF4-FFF2-40B4-BE49-F238E27FC236}">
                      <a16:creationId xmlns:a16="http://schemas.microsoft.com/office/drawing/2014/main" id="{D05993F3-8308-81DA-310E-B366E1E4DB3F}"/>
                    </a:ext>
                  </a:extLst>
                </p:cNvPr>
                <p:cNvCxnSpPr>
                  <a:stCxn id="100" idx="6"/>
                  <a:endCxn id="95"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Conector de Seta Reta 108">
                  <a:extLst>
                    <a:ext uri="{FF2B5EF4-FFF2-40B4-BE49-F238E27FC236}">
                      <a16:creationId xmlns:a16="http://schemas.microsoft.com/office/drawing/2014/main" id="{69F0793C-671D-CF40-6F55-3E9A6F668928}"/>
                    </a:ext>
                  </a:extLst>
                </p:cNvPr>
                <p:cNvCxnSpPr>
                  <a:stCxn id="100" idx="6"/>
                  <a:endCxn id="96"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Conector de Seta Reta 109">
                  <a:extLst>
                    <a:ext uri="{FF2B5EF4-FFF2-40B4-BE49-F238E27FC236}">
                      <a16:creationId xmlns:a16="http://schemas.microsoft.com/office/drawing/2014/main" id="{A548ABAD-34FB-76D8-6F91-6F0C270CB573}"/>
                    </a:ext>
                  </a:extLst>
                </p:cNvPr>
                <p:cNvCxnSpPr>
                  <a:stCxn id="100" idx="6"/>
                  <a:endCxn id="97"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ector de Seta Reta 110">
                  <a:extLst>
                    <a:ext uri="{FF2B5EF4-FFF2-40B4-BE49-F238E27FC236}">
                      <a16:creationId xmlns:a16="http://schemas.microsoft.com/office/drawing/2014/main" id="{A484D5F0-F059-2D13-7698-3BCFFC9B5EB3}"/>
                    </a:ext>
                  </a:extLst>
                </p:cNvPr>
                <p:cNvCxnSpPr>
                  <a:stCxn id="101" idx="6"/>
                  <a:endCxn id="94"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Conector de Seta Reta 111">
                  <a:extLst>
                    <a:ext uri="{FF2B5EF4-FFF2-40B4-BE49-F238E27FC236}">
                      <a16:creationId xmlns:a16="http://schemas.microsoft.com/office/drawing/2014/main" id="{A825DF01-6759-E345-C3E8-C415CE0067CE}"/>
                    </a:ext>
                  </a:extLst>
                </p:cNvPr>
                <p:cNvCxnSpPr>
                  <a:stCxn id="101" idx="6"/>
                  <a:endCxn id="96"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Conector de Seta Reta 112">
                  <a:extLst>
                    <a:ext uri="{FF2B5EF4-FFF2-40B4-BE49-F238E27FC236}">
                      <a16:creationId xmlns:a16="http://schemas.microsoft.com/office/drawing/2014/main" id="{03D03DCC-A08E-7924-4B97-F8F734A8775D}"/>
                    </a:ext>
                  </a:extLst>
                </p:cNvPr>
                <p:cNvCxnSpPr>
                  <a:stCxn id="101" idx="6"/>
                  <a:endCxn id="97"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Conector de Seta Reta 113">
                  <a:extLst>
                    <a:ext uri="{FF2B5EF4-FFF2-40B4-BE49-F238E27FC236}">
                      <a16:creationId xmlns:a16="http://schemas.microsoft.com/office/drawing/2014/main" id="{C27E44D1-7748-2AB3-5DA9-BE5BB5614CF5}"/>
                    </a:ext>
                  </a:extLst>
                </p:cNvPr>
                <p:cNvCxnSpPr>
                  <a:cxnSpLocks/>
                  <a:stCxn id="117" idx="3"/>
                  <a:endCxn id="99"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Conector reto 114">
                  <a:extLst>
                    <a:ext uri="{FF2B5EF4-FFF2-40B4-BE49-F238E27FC236}">
                      <a16:creationId xmlns:a16="http://schemas.microsoft.com/office/drawing/2014/main" id="{D52FCA34-7260-21E1-1418-238890BA6D33}"/>
                    </a:ext>
                  </a:extLst>
                </p:cNvPr>
                <p:cNvCxnSpPr>
                  <a:cxnSpLocks/>
                  <a:stCxn id="124" idx="3"/>
                  <a:endCxn id="100"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Conector de Seta Reta 115">
                  <a:extLst>
                    <a:ext uri="{FF2B5EF4-FFF2-40B4-BE49-F238E27FC236}">
                      <a16:creationId xmlns:a16="http://schemas.microsoft.com/office/drawing/2014/main" id="{809AB070-A41A-2D2E-E661-940BC9364412}"/>
                    </a:ext>
                  </a:extLst>
                </p:cNvPr>
                <p:cNvCxnSpPr>
                  <a:cxnSpLocks/>
                  <a:stCxn id="98"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CaixaDeTexto 116">
                      <a:extLst>
                        <a:ext uri="{FF2B5EF4-FFF2-40B4-BE49-F238E27FC236}">
                          <a16:creationId xmlns:a16="http://schemas.microsoft.com/office/drawing/2014/main" id="{F1ABFC0F-52CE-9CD6-FAF4-C93C9974F625}"/>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8" name="CaixaDeTexto 117">
                      <a:extLst>
                        <a:ext uri="{FF2B5EF4-FFF2-40B4-BE49-F238E27FC236}">
                          <a16:creationId xmlns:a16="http://schemas.microsoft.com/office/drawing/2014/main" id="{59ED028B-2D4B-7DEC-C096-A29AC4D43580}"/>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119" name="Elipse 118">
                  <a:extLst>
                    <a:ext uri="{FF2B5EF4-FFF2-40B4-BE49-F238E27FC236}">
                      <a16:creationId xmlns:a16="http://schemas.microsoft.com/office/drawing/2014/main" id="{B85D36D3-9744-CF69-8F5F-E173E22A1DCD}"/>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20" name="Conector de Seta Reta 119">
                  <a:extLst>
                    <a:ext uri="{FF2B5EF4-FFF2-40B4-BE49-F238E27FC236}">
                      <a16:creationId xmlns:a16="http://schemas.microsoft.com/office/drawing/2014/main" id="{CC6C6306-AF13-50BB-447A-0CAE232001E2}"/>
                    </a:ext>
                  </a:extLst>
                </p:cNvPr>
                <p:cNvCxnSpPr>
                  <a:stCxn id="119" idx="6"/>
                  <a:endCxn id="97"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onector de Seta Reta 120">
                  <a:extLst>
                    <a:ext uri="{FF2B5EF4-FFF2-40B4-BE49-F238E27FC236}">
                      <a16:creationId xmlns:a16="http://schemas.microsoft.com/office/drawing/2014/main" id="{D49D5E20-8559-F8AC-3CC9-BB604C199E16}"/>
                    </a:ext>
                  </a:extLst>
                </p:cNvPr>
                <p:cNvCxnSpPr>
                  <a:stCxn id="119" idx="6"/>
                  <a:endCxn id="96"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ector de Seta Reta 121">
                  <a:extLst>
                    <a:ext uri="{FF2B5EF4-FFF2-40B4-BE49-F238E27FC236}">
                      <a16:creationId xmlns:a16="http://schemas.microsoft.com/office/drawing/2014/main" id="{0352647A-8E39-4B0F-CE3A-59F2745CB071}"/>
                    </a:ext>
                  </a:extLst>
                </p:cNvPr>
                <p:cNvCxnSpPr>
                  <a:stCxn id="119" idx="6"/>
                  <a:endCxn id="95"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Conector de Seta Reta 122">
                  <a:extLst>
                    <a:ext uri="{FF2B5EF4-FFF2-40B4-BE49-F238E27FC236}">
                      <a16:creationId xmlns:a16="http://schemas.microsoft.com/office/drawing/2014/main" id="{5D138283-1922-29CC-970B-5921008FE754}"/>
                    </a:ext>
                  </a:extLst>
                </p:cNvPr>
                <p:cNvCxnSpPr>
                  <a:stCxn id="119" idx="6"/>
                  <a:endCxn id="94"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CaixaDeTexto 123">
                      <a:extLst>
                        <a:ext uri="{FF2B5EF4-FFF2-40B4-BE49-F238E27FC236}">
                          <a16:creationId xmlns:a16="http://schemas.microsoft.com/office/drawing/2014/main" id="{16F126F3-06DA-D49C-76B7-4D1FB11B4BEC}"/>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125" name="Conector de Seta Reta 124">
                  <a:extLst>
                    <a:ext uri="{FF2B5EF4-FFF2-40B4-BE49-F238E27FC236}">
                      <a16:creationId xmlns:a16="http://schemas.microsoft.com/office/drawing/2014/main" id="{338E199D-9887-647E-886C-3638B6A1333F}"/>
                    </a:ext>
                  </a:extLst>
                </p:cNvPr>
                <p:cNvCxnSpPr>
                  <a:cxnSpLocks/>
                  <a:stCxn id="118" idx="3"/>
                  <a:endCxn id="99"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Conector de Seta Reta 125">
                  <a:extLst>
                    <a:ext uri="{FF2B5EF4-FFF2-40B4-BE49-F238E27FC236}">
                      <a16:creationId xmlns:a16="http://schemas.microsoft.com/office/drawing/2014/main" id="{824C2B85-84A2-7541-EAC2-B1A67A6B32F0}"/>
                    </a:ext>
                  </a:extLst>
                </p:cNvPr>
                <p:cNvCxnSpPr>
                  <a:cxnSpLocks/>
                  <a:stCxn id="118" idx="3"/>
                  <a:endCxn id="100"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Conector de Seta Reta 126">
                  <a:extLst>
                    <a:ext uri="{FF2B5EF4-FFF2-40B4-BE49-F238E27FC236}">
                      <a16:creationId xmlns:a16="http://schemas.microsoft.com/office/drawing/2014/main" id="{6FA2AF73-E61C-36AC-5A25-17B7A45C2CF0}"/>
                    </a:ext>
                  </a:extLst>
                </p:cNvPr>
                <p:cNvCxnSpPr>
                  <a:stCxn id="124" idx="3"/>
                  <a:endCxn id="101"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Conector de Seta Reta 127">
                  <a:extLst>
                    <a:ext uri="{FF2B5EF4-FFF2-40B4-BE49-F238E27FC236}">
                      <a16:creationId xmlns:a16="http://schemas.microsoft.com/office/drawing/2014/main" id="{151DF1D6-D82D-91F3-7F25-0D60989263CE}"/>
                    </a:ext>
                  </a:extLst>
                </p:cNvPr>
                <p:cNvCxnSpPr>
                  <a:cxnSpLocks/>
                  <a:stCxn id="124" idx="3"/>
                  <a:endCxn id="99"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Conector de Seta Reta 128">
                  <a:extLst>
                    <a:ext uri="{FF2B5EF4-FFF2-40B4-BE49-F238E27FC236}">
                      <a16:creationId xmlns:a16="http://schemas.microsoft.com/office/drawing/2014/main" id="{CAF7A56F-90C1-2887-6E2D-AC1E5152F9C3}"/>
                    </a:ext>
                  </a:extLst>
                </p:cNvPr>
                <p:cNvCxnSpPr>
                  <a:cxnSpLocks/>
                  <a:stCxn id="118" idx="3"/>
                  <a:endCxn id="101"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ector de Seta Reta 129">
                  <a:extLst>
                    <a:ext uri="{FF2B5EF4-FFF2-40B4-BE49-F238E27FC236}">
                      <a16:creationId xmlns:a16="http://schemas.microsoft.com/office/drawing/2014/main" id="{E0FE54DB-39C2-04C9-84D7-53E5D9DB263D}"/>
                    </a:ext>
                  </a:extLst>
                </p:cNvPr>
                <p:cNvCxnSpPr>
                  <a:cxnSpLocks/>
                  <a:stCxn id="118" idx="3"/>
                  <a:endCxn id="119"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a:extLst>
                    <a:ext uri="{FF2B5EF4-FFF2-40B4-BE49-F238E27FC236}">
                      <a16:creationId xmlns:a16="http://schemas.microsoft.com/office/drawing/2014/main" id="{B9C7F53B-3E43-4BFE-0F40-EE2340845915}"/>
                    </a:ext>
                  </a:extLst>
                </p:cNvPr>
                <p:cNvCxnSpPr>
                  <a:stCxn id="117" idx="3"/>
                  <a:endCxn id="100"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Conector de Seta Reta 131">
                  <a:extLst>
                    <a:ext uri="{FF2B5EF4-FFF2-40B4-BE49-F238E27FC236}">
                      <a16:creationId xmlns:a16="http://schemas.microsoft.com/office/drawing/2014/main" id="{6F4ADE3F-C491-82DD-C198-3C4C38563E60}"/>
                    </a:ext>
                  </a:extLst>
                </p:cNvPr>
                <p:cNvCxnSpPr>
                  <a:stCxn id="117" idx="3"/>
                  <a:endCxn id="101"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Conector de Seta Reta 132">
                  <a:extLst>
                    <a:ext uri="{FF2B5EF4-FFF2-40B4-BE49-F238E27FC236}">
                      <a16:creationId xmlns:a16="http://schemas.microsoft.com/office/drawing/2014/main" id="{9134F64B-C29D-A4DD-09D6-DE9ADA87076B}"/>
                    </a:ext>
                  </a:extLst>
                </p:cNvPr>
                <p:cNvCxnSpPr>
                  <a:stCxn id="117" idx="3"/>
                  <a:endCxn id="119"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Conector de Seta Reta 133">
                  <a:extLst>
                    <a:ext uri="{FF2B5EF4-FFF2-40B4-BE49-F238E27FC236}">
                      <a16:creationId xmlns:a16="http://schemas.microsoft.com/office/drawing/2014/main" id="{6883483C-B11C-43B5-ADB4-9DA705143F2C}"/>
                    </a:ext>
                  </a:extLst>
                </p:cNvPr>
                <p:cNvCxnSpPr>
                  <a:stCxn id="124" idx="3"/>
                  <a:endCxn id="119"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Conector de Seta Reta 134">
                  <a:extLst>
                    <a:ext uri="{FF2B5EF4-FFF2-40B4-BE49-F238E27FC236}">
                      <a16:creationId xmlns:a16="http://schemas.microsoft.com/office/drawing/2014/main" id="{50B9EFCF-5131-8EF6-45A9-F1F0D418E932}"/>
                    </a:ext>
                  </a:extLst>
                </p:cNvPr>
                <p:cNvCxnSpPr>
                  <a:cxnSpLocks/>
                  <a:stCxn id="94" idx="6"/>
                  <a:endCxn id="98"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Conector de Seta Reta 135">
                  <a:extLst>
                    <a:ext uri="{FF2B5EF4-FFF2-40B4-BE49-F238E27FC236}">
                      <a16:creationId xmlns:a16="http://schemas.microsoft.com/office/drawing/2014/main" id="{8333EB13-0AC5-E864-71A3-759F060C328F}"/>
                    </a:ext>
                  </a:extLst>
                </p:cNvPr>
                <p:cNvCxnSpPr>
                  <a:stCxn id="95" idx="6"/>
                  <a:endCxn id="98"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Conector de Seta Reta 136">
                  <a:extLst>
                    <a:ext uri="{FF2B5EF4-FFF2-40B4-BE49-F238E27FC236}">
                      <a16:creationId xmlns:a16="http://schemas.microsoft.com/office/drawing/2014/main" id="{CD125AAE-C12C-B705-2801-EEAE5F0128CE}"/>
                    </a:ext>
                  </a:extLst>
                </p:cNvPr>
                <p:cNvCxnSpPr>
                  <a:stCxn id="96" idx="6"/>
                  <a:endCxn id="98"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Conector de Seta Reta 137">
                  <a:extLst>
                    <a:ext uri="{FF2B5EF4-FFF2-40B4-BE49-F238E27FC236}">
                      <a16:creationId xmlns:a16="http://schemas.microsoft.com/office/drawing/2014/main" id="{8544892A-ABFD-64B3-A106-E7210236A0E7}"/>
                    </a:ext>
                  </a:extLst>
                </p:cNvPr>
                <p:cNvCxnSpPr>
                  <a:stCxn id="97" idx="6"/>
                  <a:endCxn id="98"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9" name="CaixaDeTexto 138">
                      <a:extLst>
                        <a:ext uri="{FF2B5EF4-FFF2-40B4-BE49-F238E27FC236}">
                          <a16:creationId xmlns:a16="http://schemas.microsoft.com/office/drawing/2014/main" id="{007E38AD-D185-B191-7B9A-B78B3CC79564}"/>
                        </a:ext>
                      </a:extLst>
                    </p:cNvPr>
                    <p:cNvSpPr txBox="1"/>
                    <p:nvPr/>
                  </p:nvSpPr>
                  <p:spPr>
                    <a:xfrm>
                      <a:off x="5135328" y="4613494"/>
                      <a:ext cx="909231" cy="369332"/>
                    </a:xfrm>
                    <a:prstGeom prst="rect">
                      <a:avLst/>
                    </a:prstGeom>
                    <a:noFill/>
                  </p:spPr>
                  <p:txBody>
                    <a:bodyPr wrap="square" rtlCol="0">
                      <a:spAutoFit/>
                    </a:bodyPr>
                    <a:lstStyle/>
                    <a:p>
                      <a14:m>
                        <m:oMath xmlns:m="http://schemas.openxmlformats.org/officeDocument/2006/math">
                          <m:sSub>
                            <m:sSubPr>
                              <m:ctrlPr>
                                <a:rPr lang="pt-BR" b="1" i="1" smtClean="0">
                                  <a:solidFill>
                                    <a:srgbClr val="FF0000"/>
                                  </a:solidFill>
                                  <a:latin typeface="Cambria Math" panose="02040503050406030204" pitchFamily="18" charset="0"/>
                                </a:rPr>
                              </m:ctrlPr>
                            </m:sSubPr>
                            <m:e>
                              <m:acc>
                                <m:accPr>
                                  <m:chr m:val="̂"/>
                                  <m:ctrlPr>
                                    <a:rPr lang="pt-BR" b="1" i="1" smtClean="0">
                                      <a:solidFill>
                                        <a:srgbClr val="FF0000"/>
                                      </a:solidFill>
                                      <a:latin typeface="Cambria Math" panose="02040503050406030204" pitchFamily="18" charset="0"/>
                                    </a:rPr>
                                  </m:ctrlPr>
                                </m:accPr>
                                <m:e>
                                  <m:r>
                                    <a:rPr lang="pt-BR" b="1" i="1" smtClean="0">
                                      <a:solidFill>
                                        <a:srgbClr val="FF0000"/>
                                      </a:solidFill>
                                      <a:latin typeface="Cambria Math" panose="02040503050406030204" pitchFamily="18" charset="0"/>
                                    </a:rPr>
                                    <m:t>𝒚</m:t>
                                  </m:r>
                                </m:e>
                              </m:acc>
                            </m:e>
                            <m:sub>
                              <m:r>
                                <a:rPr lang="pt-BR" b="1" i="1" smtClean="0">
                                  <a:solidFill>
                                    <a:srgbClr val="FF0000"/>
                                  </a:solidFill>
                                  <a:latin typeface="Cambria Math" panose="02040503050406030204" pitchFamily="18" charset="0"/>
                                </a:rPr>
                                <m:t>𝟏</m:t>
                              </m:r>
                            </m:sub>
                          </m:sSub>
                          <m:r>
                            <a:rPr lang="pt-BR" b="1" i="1" smtClean="0">
                              <a:solidFill>
                                <a:srgbClr val="FF0000"/>
                              </a:solidFill>
                              <a:latin typeface="Cambria Math" panose="02040503050406030204" pitchFamily="18" charset="0"/>
                            </a:rPr>
                            <m:t>= </m:t>
                          </m:r>
                        </m:oMath>
                      </a14:m>
                      <a:r>
                        <a:rPr lang="pt-BR" b="1" dirty="0">
                          <a:solidFill>
                            <a:srgbClr val="FF0000"/>
                          </a:solidFill>
                        </a:rPr>
                        <a:t>0</a:t>
                      </a:r>
                    </a:p>
                  </p:txBody>
                </p:sp>
              </mc:Choice>
              <mc:Fallback xmlns="">
                <p:sp>
                  <p:nvSpPr>
                    <p:cNvPr id="139" name="CaixaDeTexto 138">
                      <a:extLst>
                        <a:ext uri="{FF2B5EF4-FFF2-40B4-BE49-F238E27FC236}">
                          <a16:creationId xmlns:a16="http://schemas.microsoft.com/office/drawing/2014/main" id="{007E38AD-D185-B191-7B9A-B78B3CC79564}"/>
                        </a:ext>
                      </a:extLst>
                    </p:cNvPr>
                    <p:cNvSpPr txBox="1">
                      <a:spLocks noRot="1" noChangeAspect="1" noMove="1" noResize="1" noEditPoints="1" noAdjustHandles="1" noChangeArrowheads="1" noChangeShapeType="1" noTextEdit="1"/>
                    </p:cNvSpPr>
                    <p:nvPr/>
                  </p:nvSpPr>
                  <p:spPr>
                    <a:xfrm>
                      <a:off x="5135328" y="4613494"/>
                      <a:ext cx="909231" cy="369332"/>
                    </a:xfrm>
                    <a:prstGeom prst="rect">
                      <a:avLst/>
                    </a:prstGeom>
                    <a:blipFill>
                      <a:blip r:embed="rId15"/>
                      <a:stretch>
                        <a:fillRect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0" name="CaixaDeTexto 139">
                      <a:extLst>
                        <a:ext uri="{FF2B5EF4-FFF2-40B4-BE49-F238E27FC236}">
                          <a16:creationId xmlns:a16="http://schemas.microsoft.com/office/drawing/2014/main" id="{89B2F9AF-9352-D2C0-7CCE-C0CE772366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141" name="Conector de Seta Reta 140">
                  <a:extLst>
                    <a:ext uri="{FF2B5EF4-FFF2-40B4-BE49-F238E27FC236}">
                      <a16:creationId xmlns:a16="http://schemas.microsoft.com/office/drawing/2014/main" id="{83396509-0AAA-10A8-5FB8-7F2C231C5E3D}"/>
                    </a:ext>
                  </a:extLst>
                </p:cNvPr>
                <p:cNvCxnSpPr>
                  <a:cxnSpLocks/>
                  <a:endCxn id="94"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ector de Seta Reta 141">
                  <a:extLst>
                    <a:ext uri="{FF2B5EF4-FFF2-40B4-BE49-F238E27FC236}">
                      <a16:creationId xmlns:a16="http://schemas.microsoft.com/office/drawing/2014/main" id="{A9172E69-D820-DDE6-C23A-65272FB5D06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ector de Seta Reta 142">
                  <a:extLst>
                    <a:ext uri="{FF2B5EF4-FFF2-40B4-BE49-F238E27FC236}">
                      <a16:creationId xmlns:a16="http://schemas.microsoft.com/office/drawing/2014/main" id="{9C84D903-98FF-9A42-ADA4-B8CE00AB4E8E}"/>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Conector de Seta Reta 143">
                  <a:extLst>
                    <a:ext uri="{FF2B5EF4-FFF2-40B4-BE49-F238E27FC236}">
                      <a16:creationId xmlns:a16="http://schemas.microsoft.com/office/drawing/2014/main" id="{1FC19838-AA1F-3D5C-3F03-51A897DA793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Conector de Seta Reta 144">
                  <a:extLst>
                    <a:ext uri="{FF2B5EF4-FFF2-40B4-BE49-F238E27FC236}">
                      <a16:creationId xmlns:a16="http://schemas.microsoft.com/office/drawing/2014/main" id="{0B66F6A6-B457-826C-179F-DB3DA944583A}"/>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Conector de Seta Reta 145">
                  <a:extLst>
                    <a:ext uri="{FF2B5EF4-FFF2-40B4-BE49-F238E27FC236}">
                      <a16:creationId xmlns:a16="http://schemas.microsoft.com/office/drawing/2014/main" id="{75353E87-C113-B204-0255-6295A64C6A47}"/>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Conector de Seta Reta 146">
                  <a:extLst>
                    <a:ext uri="{FF2B5EF4-FFF2-40B4-BE49-F238E27FC236}">
                      <a16:creationId xmlns:a16="http://schemas.microsoft.com/office/drawing/2014/main" id="{6FEB4AE7-BB3A-856E-2828-F771D61FBCC5}"/>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Conector de Seta Reta 147">
                  <a:extLst>
                    <a:ext uri="{FF2B5EF4-FFF2-40B4-BE49-F238E27FC236}">
                      <a16:creationId xmlns:a16="http://schemas.microsoft.com/office/drawing/2014/main" id="{D3A8A9F2-26B8-D3E4-573A-75B7E58811D3}"/>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Conector de Seta Reta 148">
                  <a:extLst>
                    <a:ext uri="{FF2B5EF4-FFF2-40B4-BE49-F238E27FC236}">
                      <a16:creationId xmlns:a16="http://schemas.microsoft.com/office/drawing/2014/main" id="{E2563EC1-8765-C80B-6045-9B10CCD345B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0" name="Elipse 149">
                  <a:extLst>
                    <a:ext uri="{FF2B5EF4-FFF2-40B4-BE49-F238E27FC236}">
                      <a16:creationId xmlns:a16="http://schemas.microsoft.com/office/drawing/2014/main" id="{48EC2D16-C9CE-326B-DDE6-91C054A25D81}"/>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51" name="Conector de Seta Reta 150">
                  <a:extLst>
                    <a:ext uri="{FF2B5EF4-FFF2-40B4-BE49-F238E27FC236}">
                      <a16:creationId xmlns:a16="http://schemas.microsoft.com/office/drawing/2014/main" id="{C7D58439-02F9-D43A-842F-2E55A0483C3F}"/>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Conector de Seta Reta 151">
                  <a:extLst>
                    <a:ext uri="{FF2B5EF4-FFF2-40B4-BE49-F238E27FC236}">
                      <a16:creationId xmlns:a16="http://schemas.microsoft.com/office/drawing/2014/main" id="{D8B092DC-DB36-4C3B-BA29-E7C72349AF6D}"/>
                    </a:ext>
                  </a:extLst>
                </p:cNvPr>
                <p:cNvCxnSpPr>
                  <a:stCxn id="94" idx="6"/>
                  <a:endCxn id="150"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Conector de Seta Reta 152">
                  <a:extLst>
                    <a:ext uri="{FF2B5EF4-FFF2-40B4-BE49-F238E27FC236}">
                      <a16:creationId xmlns:a16="http://schemas.microsoft.com/office/drawing/2014/main" id="{AB9FD46F-BEA7-B031-28D3-3E4823B4FF2C}"/>
                    </a:ext>
                  </a:extLst>
                </p:cNvPr>
                <p:cNvCxnSpPr>
                  <a:stCxn id="95" idx="6"/>
                  <a:endCxn id="150"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Conector de Seta Reta 153">
                  <a:extLst>
                    <a:ext uri="{FF2B5EF4-FFF2-40B4-BE49-F238E27FC236}">
                      <a16:creationId xmlns:a16="http://schemas.microsoft.com/office/drawing/2014/main" id="{AF81F2E0-123E-0CEE-0C03-FE00BED6E35C}"/>
                    </a:ext>
                  </a:extLst>
                </p:cNvPr>
                <p:cNvCxnSpPr>
                  <a:stCxn id="96" idx="6"/>
                  <a:endCxn id="150"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a:extLst>
                    <a:ext uri="{FF2B5EF4-FFF2-40B4-BE49-F238E27FC236}">
                      <a16:creationId xmlns:a16="http://schemas.microsoft.com/office/drawing/2014/main" id="{36BEDD43-C29F-D01B-3644-3908B3CC9E08}"/>
                    </a:ext>
                  </a:extLst>
                </p:cNvPr>
                <p:cNvCxnSpPr>
                  <a:stCxn id="97" idx="6"/>
                  <a:endCxn id="150"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Conector de Seta Reta 155">
                  <a:extLst>
                    <a:ext uri="{FF2B5EF4-FFF2-40B4-BE49-F238E27FC236}">
                      <a16:creationId xmlns:a16="http://schemas.microsoft.com/office/drawing/2014/main" id="{A7E24E5A-9D2A-6AE5-BC69-36E8769063A6}"/>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CaixaDeTexto 156">
                      <a:extLst>
                        <a:ext uri="{FF2B5EF4-FFF2-40B4-BE49-F238E27FC236}">
                          <a16:creationId xmlns:a16="http://schemas.microsoft.com/office/drawing/2014/main" id="{99AD3D64-D703-9EFC-4FB8-CBF5B84EFF8A}"/>
                        </a:ext>
                      </a:extLst>
                    </p:cNvPr>
                    <p:cNvSpPr txBox="1"/>
                    <p:nvPr/>
                  </p:nvSpPr>
                  <p:spPr>
                    <a:xfrm>
                      <a:off x="5145409" y="5375552"/>
                      <a:ext cx="899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1" i="1" smtClean="0">
                                    <a:solidFill>
                                      <a:srgbClr val="00B050"/>
                                    </a:solidFill>
                                    <a:latin typeface="Cambria Math" panose="02040503050406030204" pitchFamily="18" charset="0"/>
                                  </a:rPr>
                                </m:ctrlPr>
                              </m:sSubPr>
                              <m:e>
                                <m:acc>
                                  <m:accPr>
                                    <m:chr m:val="̂"/>
                                    <m:ctrlPr>
                                      <a:rPr lang="pt-BR" b="1" i="1" smtClean="0">
                                        <a:solidFill>
                                          <a:srgbClr val="00B050"/>
                                        </a:solidFill>
                                        <a:latin typeface="Cambria Math" panose="02040503050406030204" pitchFamily="18" charset="0"/>
                                      </a:rPr>
                                    </m:ctrlPr>
                                  </m:accPr>
                                  <m:e>
                                    <m:r>
                                      <a:rPr lang="pt-BR" b="1" i="1" smtClean="0">
                                        <a:solidFill>
                                          <a:srgbClr val="00B050"/>
                                        </a:solidFill>
                                        <a:latin typeface="Cambria Math" panose="02040503050406030204" pitchFamily="18" charset="0"/>
                                      </a:rPr>
                                      <m:t>𝒚</m:t>
                                    </m:r>
                                  </m:e>
                                </m:acc>
                              </m:e>
                              <m:sub>
                                <m:r>
                                  <a:rPr lang="pt-BR" b="1" i="1" smtClean="0">
                                    <a:solidFill>
                                      <a:srgbClr val="00B050"/>
                                    </a:solidFill>
                                    <a:latin typeface="Cambria Math" panose="02040503050406030204" pitchFamily="18" charset="0"/>
                                  </a:rPr>
                                  <m:t>𝟐</m:t>
                                </m:r>
                              </m:sub>
                            </m:sSub>
                            <m:r>
                              <a:rPr lang="pt-BR" b="1" i="1" smtClean="0">
                                <a:solidFill>
                                  <a:srgbClr val="00B050"/>
                                </a:solidFill>
                                <a:latin typeface="Cambria Math" panose="02040503050406030204" pitchFamily="18" charset="0"/>
                              </a:rPr>
                              <m:t>=</m:t>
                            </m:r>
                            <m:r>
                              <a:rPr lang="pt-BR" b="1" i="1" smtClean="0">
                                <a:solidFill>
                                  <a:srgbClr val="00B050"/>
                                </a:solidFill>
                                <a:latin typeface="Cambria Math" panose="02040503050406030204" pitchFamily="18" charset="0"/>
                              </a:rPr>
                              <m:t>𝟏</m:t>
                            </m:r>
                          </m:oMath>
                        </m:oMathPara>
                      </a14:m>
                      <a:endParaRPr lang="pt-BR" b="1" dirty="0">
                        <a:solidFill>
                          <a:srgbClr val="00B050"/>
                        </a:solidFill>
                      </a:endParaRPr>
                    </a:p>
                  </p:txBody>
                </p:sp>
              </mc:Choice>
              <mc:Fallback xmlns="">
                <p:sp>
                  <p:nvSpPr>
                    <p:cNvPr id="157" name="CaixaDeTexto 156">
                      <a:extLst>
                        <a:ext uri="{FF2B5EF4-FFF2-40B4-BE49-F238E27FC236}">
                          <a16:creationId xmlns:a16="http://schemas.microsoft.com/office/drawing/2014/main" id="{99AD3D64-D703-9EFC-4FB8-CBF5B84EFF8A}"/>
                        </a:ext>
                      </a:extLst>
                    </p:cNvPr>
                    <p:cNvSpPr txBox="1">
                      <a:spLocks noRot="1" noChangeAspect="1" noMove="1" noResize="1" noEditPoints="1" noAdjustHandles="1" noChangeArrowheads="1" noChangeShapeType="1" noTextEdit="1"/>
                    </p:cNvSpPr>
                    <p:nvPr/>
                  </p:nvSpPr>
                  <p:spPr>
                    <a:xfrm>
                      <a:off x="5145409" y="5375552"/>
                      <a:ext cx="899150" cy="369332"/>
                    </a:xfrm>
                    <a:prstGeom prst="rect">
                      <a:avLst/>
                    </a:prstGeom>
                    <a:blipFill>
                      <a:blip r:embed="rId16"/>
                      <a:stretch>
                        <a:fillRect t="-6667" b="-6667"/>
                      </a:stretch>
                    </a:blipFill>
                  </p:spPr>
                  <p:txBody>
                    <a:bodyPr/>
                    <a:lstStyle/>
                    <a:p>
                      <a:r>
                        <a:rPr lang="pt-BR">
                          <a:noFill/>
                        </a:rPr>
                        <a:t> </a:t>
                      </a:r>
                    </a:p>
                  </p:txBody>
                </p:sp>
              </mc:Fallback>
            </mc:AlternateContent>
          </p:grpSp>
          <p:sp>
            <p:nvSpPr>
              <p:cNvPr id="90" name="CaixaDeTexto 89">
                <a:extLst>
                  <a:ext uri="{FF2B5EF4-FFF2-40B4-BE49-F238E27FC236}">
                    <a16:creationId xmlns:a16="http://schemas.microsoft.com/office/drawing/2014/main" id="{19FF13EC-608F-DD30-57AF-DAA6E0D75F23}"/>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91" name="CaixaDeTexto 90">
                <a:extLst>
                  <a:ext uri="{FF2B5EF4-FFF2-40B4-BE49-F238E27FC236}">
                    <a16:creationId xmlns:a16="http://schemas.microsoft.com/office/drawing/2014/main" id="{09F15AEF-F58F-AA3A-9440-B64E53B5E59A}"/>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92" name="Chave Direita 91">
                <a:extLst>
                  <a:ext uri="{FF2B5EF4-FFF2-40B4-BE49-F238E27FC236}">
                    <a16:creationId xmlns:a16="http://schemas.microsoft.com/office/drawing/2014/main" id="{583F8615-CC63-DB33-D3A8-FDDB996D96F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58" name="Picture 2" descr="10 Papers You Should Read to Understand Image Classification in the Deep  Learning Era | by Imaginaire AI | Towards Data Science">
              <a:extLst>
                <a:ext uri="{FF2B5EF4-FFF2-40B4-BE49-F238E27FC236}">
                  <a16:creationId xmlns:a16="http://schemas.microsoft.com/office/drawing/2014/main" id="{0CA65D3C-C3B6-B594-21A6-B0938087E71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4914017" y="4673938"/>
              <a:ext cx="853770" cy="9051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1108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A15D2F-CA3F-6ACF-1437-34DB58B7C6C7}"/>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1B6928F2-8CF4-902B-F77B-0CEB4962FD9F}"/>
              </a:ext>
            </a:extLst>
          </p:cNvPr>
          <p:cNvSpPr>
            <a:spLocks noGrp="1"/>
          </p:cNvSpPr>
          <p:nvPr>
            <p:ph idx="1"/>
          </p:nvPr>
        </p:nvSpPr>
        <p:spPr>
          <a:xfrm>
            <a:off x="5761704" y="1825624"/>
            <a:ext cx="6201696" cy="5032376"/>
          </a:xfrm>
        </p:spPr>
        <p:txBody>
          <a:bodyPr/>
          <a:lstStyle/>
          <a:p>
            <a:r>
              <a:rPr lang="pt-BR" dirty="0"/>
              <a:t>Na sequência, veremos como neurônios e redes neurais com múltiplas camadas podem também resolver problemas de classificação, bastando fazer algumas alterações na arquitetura da rede (basicamente função de ativação da camada de saída e função de erro/</a:t>
            </a:r>
            <a:r>
              <a:rPr lang="pt-BR" i="1" dirty="0" err="1"/>
              <a:t>loss</a:t>
            </a:r>
            <a:r>
              <a:rPr lang="pt-BR" dirty="0"/>
              <a:t>). </a:t>
            </a:r>
          </a:p>
        </p:txBody>
      </p:sp>
      <p:grpSp>
        <p:nvGrpSpPr>
          <p:cNvPr id="112" name="Agrupar 111">
            <a:extLst>
              <a:ext uri="{FF2B5EF4-FFF2-40B4-BE49-F238E27FC236}">
                <a16:creationId xmlns:a16="http://schemas.microsoft.com/office/drawing/2014/main" id="{B997B907-8A2D-3DBE-81C2-DB3E6F227A21}"/>
              </a:ext>
            </a:extLst>
          </p:cNvPr>
          <p:cNvGrpSpPr/>
          <p:nvPr/>
        </p:nvGrpSpPr>
        <p:grpSpPr>
          <a:xfrm>
            <a:off x="838200" y="2378547"/>
            <a:ext cx="4577263" cy="3036592"/>
            <a:chOff x="983980" y="3614532"/>
            <a:chExt cx="4577263" cy="3036592"/>
          </a:xfrm>
        </p:grpSpPr>
        <p:sp>
          <p:nvSpPr>
            <p:cNvPr id="5" name="Elipse 4">
              <a:extLst>
                <a:ext uri="{FF2B5EF4-FFF2-40B4-BE49-F238E27FC236}">
                  <a16:creationId xmlns:a16="http://schemas.microsoft.com/office/drawing/2014/main" id="{AC09EE0F-D651-213D-C091-233BB0EA7834}"/>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D0EB724E-752B-3371-3E87-C1C22DBA391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D5726C68-B3E2-7052-157C-FC597C945136}"/>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AEC253F-A9E0-1B04-D52C-82328E4C3202}"/>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6F861C49-2EB5-4973-7566-702EB370960D}"/>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123ABECD-0EEF-2B6C-6E82-461F3FE6E10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75233CF2-AD19-B6E9-48AF-059D2BA40BE6}"/>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BB4A6668-F909-1EF5-7536-AD27A1EBD12B}"/>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F07CEC05-137B-6D92-6C0D-BF6B833903F1}"/>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3C0F17F7-8C24-F3B6-D580-85909B5DA878}"/>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23159A67-BBD2-8678-90F5-5D57ACE874B4}"/>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9F14FF2C-9BA3-00C1-D89A-ECE21237969B}"/>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34EBEC84-59E2-8FD4-C60C-875866E6B44F}"/>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BC11B3C1-3B2C-2D9C-B475-46746D921BA9}"/>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1ABE596F-A213-FBDA-6344-E1AAA1BC6560}"/>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7181954E-1413-6D51-851B-0DB1AAEF8FFB}"/>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01B4C663-DA1F-23E7-D72E-C2331C82CE19}"/>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4E933C71-2BF6-B429-3F45-02E9F0638646}"/>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56192370-D5A7-CA37-A4D0-4C2C66CEC4F0}"/>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435DCE1-30A1-9D38-1F20-969550FC9105}"/>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4966C6F-1C7B-ED34-E88D-39B77B2F855D}"/>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414BF5D6-2645-2B3D-A355-C3829D0F84DC}"/>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814FA547-C0F9-72BE-E0E8-34F60CDFE54D}"/>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700BFFF4-EFA5-FE1A-E698-FE561F64A061}"/>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856CAF11-1146-858A-1735-7C96E93ED0FC}"/>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4"/>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FE67DBB4-C7EC-B83E-8EBE-5F0196F5A1D0}"/>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212B5441-638B-E8F9-03B0-441D0A000AF7}"/>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F2AD5F70-864D-FE79-F151-7B9F491B9C63}"/>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66D83CEA-5E43-C2E1-DB34-1A573EC91266}"/>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7D9DE7FE-7362-856E-BB56-CAB6A1E12F84}"/>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81030FF5-97E0-FF90-2CD6-B39D9A7EA526}"/>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5"/>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B41824C1-9D55-F41E-5904-66CA580CDFBF}"/>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62C5C5BF-B7C2-84EC-B630-DEA5A4E4826A}"/>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05A2A288-16B3-6AAB-44BF-27DABA0FC3A5}"/>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756C869B-98D5-BE59-DDFF-636698CCDB00}"/>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41EA187E-40E6-589C-F343-C69344307C4A}"/>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9714E9B-CCBF-546B-C3DE-CDE1CBE81E03}"/>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31096686-36FF-900B-3BF0-4B6716A2451E}"/>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9CA3C4CA-D39A-0684-E626-AF6C3BA9FDE8}"/>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C8BCCBD9-89A4-E155-C73E-262FC37E5EA1}"/>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42D594E5-96A3-AC4D-D771-78702D10BA02}"/>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8294E853-E272-BCB1-BBC1-9BB74066BEBC}"/>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34BB1E-438C-1AEA-F599-D8C758BB9392}"/>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7440384C-9CF1-4EAE-2601-C6AEE2CDD729}"/>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4ADF9A70-09BE-48EE-A740-E12BF814A9BB}"/>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10A6983A-CC8B-D7FC-B3D3-06EDC31B5D30}"/>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6"/>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5" name="CaixaDeTexto 54">
                  <a:extLst>
                    <a:ext uri="{FF2B5EF4-FFF2-40B4-BE49-F238E27FC236}">
                      <a16:creationId xmlns:a16="http://schemas.microsoft.com/office/drawing/2014/main" id="{0F417A13-A7EE-2E2F-4483-6FE0F362267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7"/>
                  <a:stretch>
                    <a:fillRect b="-4348"/>
                  </a:stretch>
                </a:blipFill>
              </p:spPr>
              <p:txBody>
                <a:bodyPr/>
                <a:lstStyle/>
                <a:p>
                  <a:r>
                    <a:rPr lang="pt-BR">
                      <a:noFill/>
                    </a:rPr>
                    <a:t> </a:t>
                  </a:r>
                </a:p>
              </p:txBody>
            </p:sp>
          </mc:Fallback>
        </mc:AlternateContent>
        <p:cxnSp>
          <p:nvCxnSpPr>
            <p:cNvPr id="56" name="Conector de Seta Reta 55">
              <a:extLst>
                <a:ext uri="{FF2B5EF4-FFF2-40B4-BE49-F238E27FC236}">
                  <a16:creationId xmlns:a16="http://schemas.microsoft.com/office/drawing/2014/main" id="{2466603B-8C04-D0B0-308F-109F78DA0D6A}"/>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739EBFCC-B846-7035-CB94-751E84265686}"/>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7FEC08A4-4D79-89CF-54CE-19322CE6712C}"/>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0620366E-573C-7CC6-E4F3-49A663A74D34}"/>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93F69C1A-F61A-AE05-D58C-BF3CAA917666}"/>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9C7B6D3C-D609-38C6-5102-8FFB9F808431}"/>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ector de Seta Reta 61">
              <a:extLst>
                <a:ext uri="{FF2B5EF4-FFF2-40B4-BE49-F238E27FC236}">
                  <a16:creationId xmlns:a16="http://schemas.microsoft.com/office/drawing/2014/main" id="{2B90FBA9-3471-C78A-35C7-22F4F306151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94FA344E-AB47-C49A-94EC-BD069654A494}"/>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18ED2D3B-9ECB-5EE8-2942-669BA266007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Elipse 68">
              <a:extLst>
                <a:ext uri="{FF2B5EF4-FFF2-40B4-BE49-F238E27FC236}">
                  <a16:creationId xmlns:a16="http://schemas.microsoft.com/office/drawing/2014/main" id="{68D57BAF-1786-6205-3405-910CF545FE15}"/>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ACD57A6F-4E5D-688A-13AE-3BC0D568611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70D62871-EBE1-8371-A2AF-00A9D3A67CD3}"/>
                </a:ext>
              </a:extLst>
            </p:cNvPr>
            <p:cNvCxnSpPr>
              <a:stCxn id="5" idx="6"/>
              <a:endCxn id="69"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ector de Seta Reta 73">
              <a:extLst>
                <a:ext uri="{FF2B5EF4-FFF2-40B4-BE49-F238E27FC236}">
                  <a16:creationId xmlns:a16="http://schemas.microsoft.com/office/drawing/2014/main" id="{20A532B1-6C48-3CA1-8F64-F36E95376748}"/>
                </a:ext>
              </a:extLst>
            </p:cNvPr>
            <p:cNvCxnSpPr>
              <a:stCxn id="6" idx="6"/>
              <a:endCxn id="69"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59061169-BB2B-28F7-8A71-4C2AB2CABE1A}"/>
                </a:ext>
              </a:extLst>
            </p:cNvPr>
            <p:cNvCxnSpPr>
              <a:stCxn id="7" idx="6"/>
              <a:endCxn id="69"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C1F3D010-8168-8F03-8C44-E57652CA6D5C}"/>
                </a:ext>
              </a:extLst>
            </p:cNvPr>
            <p:cNvCxnSpPr>
              <a:stCxn id="8" idx="6"/>
              <a:endCxn id="69"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74DC4348-49EB-B98A-07BF-3C591AC2C953}"/>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5CDEB567-E0D5-F258-8FA4-9CD0A4591F55}"/>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8"/>
                  <a:stretch>
                    <a:fillRect t="-6557" r="-8824" b="-6557"/>
                  </a:stretch>
                </a:blipFill>
              </p:spPr>
              <p:txBody>
                <a:bodyPr/>
                <a:lstStyle/>
                <a:p>
                  <a:r>
                    <a:rPr lang="pt-BR">
                      <a:noFill/>
                    </a:rPr>
                    <a:t> </a:t>
                  </a:r>
                </a:p>
              </p:txBody>
            </p:sp>
          </mc:Fallback>
        </mc:AlternateContent>
      </p:grpSp>
    </p:spTree>
    <p:extLst>
      <p:ext uri="{BB962C8B-B14F-4D97-AF65-F5344CB8AC3E}">
        <p14:creationId xmlns:p14="http://schemas.microsoft.com/office/powerpoint/2010/main" val="2188146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AC29CD20-DA93-E83C-7752-F7C334AA5AAB}"/>
              </a:ext>
            </a:extLst>
          </p:cNvPr>
          <p:cNvGrpSpPr/>
          <p:nvPr/>
        </p:nvGrpSpPr>
        <p:grpSpPr>
          <a:xfrm>
            <a:off x="2076450" y="935036"/>
            <a:ext cx="6868849" cy="5265635"/>
            <a:chOff x="2076450" y="935036"/>
            <a:chExt cx="6868849" cy="5265635"/>
          </a:xfrm>
        </p:grpSpPr>
        <p:pic>
          <p:nvPicPr>
            <p:cNvPr id="4" name="Imagem 3">
              <a:extLst>
                <a:ext uri="{FF2B5EF4-FFF2-40B4-BE49-F238E27FC236}">
                  <a16:creationId xmlns:a16="http://schemas.microsoft.com/office/drawing/2014/main" id="{C9C55C88-6742-535C-AEBB-EF6FC5EB0408}"/>
                </a:ext>
              </a:extLst>
            </p:cNvPr>
            <p:cNvPicPr>
              <a:picLocks noChangeAspect="1"/>
            </p:cNvPicPr>
            <p:nvPr/>
          </p:nvPicPr>
          <p:blipFill rotWithShape="1">
            <a:blip r:embed="rId2"/>
            <a:srcRect l="47020" t="650"/>
            <a:stretch/>
          </p:blipFill>
          <p:spPr>
            <a:xfrm>
              <a:off x="5506321" y="935036"/>
              <a:ext cx="3438978" cy="5265635"/>
            </a:xfrm>
            <a:prstGeom prst="rect">
              <a:avLst/>
            </a:prstGeom>
          </p:spPr>
        </p:pic>
        <p:pic>
          <p:nvPicPr>
            <p:cNvPr id="5" name="Imagem 4">
              <a:extLst>
                <a:ext uri="{FF2B5EF4-FFF2-40B4-BE49-F238E27FC236}">
                  <a16:creationId xmlns:a16="http://schemas.microsoft.com/office/drawing/2014/main" id="{1E4D2FFB-D988-EB9B-452F-429F8D1960CC}"/>
                </a:ext>
              </a:extLst>
            </p:cNvPr>
            <p:cNvPicPr>
              <a:picLocks noChangeAspect="1"/>
            </p:cNvPicPr>
            <p:nvPr/>
          </p:nvPicPr>
          <p:blipFill rotWithShape="1">
            <a:blip r:embed="rId2"/>
            <a:srcRect l="2509" t="650" r="65306"/>
            <a:stretch/>
          </p:blipFill>
          <p:spPr>
            <a:xfrm>
              <a:off x="2076450" y="935036"/>
              <a:ext cx="2089150" cy="5265635"/>
            </a:xfrm>
            <a:prstGeom prst="rect">
              <a:avLst/>
            </a:prstGeom>
          </p:spPr>
        </p:pic>
        <p:sp>
          <p:nvSpPr>
            <p:cNvPr id="6" name="Retângulo 5">
              <a:extLst>
                <a:ext uri="{FF2B5EF4-FFF2-40B4-BE49-F238E27FC236}">
                  <a16:creationId xmlns:a16="http://schemas.microsoft.com/office/drawing/2014/main" id="{C770FA19-8B40-EC5D-BFBA-4963AE965860}"/>
                </a:ext>
              </a:extLst>
            </p:cNvPr>
            <p:cNvSpPr/>
            <p:nvPr/>
          </p:nvSpPr>
          <p:spPr>
            <a:xfrm>
              <a:off x="4562022" y="2380403"/>
              <a:ext cx="523222" cy="2146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p>
          </p:txBody>
        </p:sp>
        <p:sp>
          <p:nvSpPr>
            <p:cNvPr id="7" name="CaixaDeTexto 6">
              <a:extLst>
                <a:ext uri="{FF2B5EF4-FFF2-40B4-BE49-F238E27FC236}">
                  <a16:creationId xmlns:a16="http://schemas.microsoft.com/office/drawing/2014/main" id="{269E6117-E800-2E2A-09FE-502AABF0471A}"/>
                </a:ext>
              </a:extLst>
            </p:cNvPr>
            <p:cNvSpPr txBox="1"/>
            <p:nvPr/>
          </p:nvSpPr>
          <p:spPr>
            <a:xfrm rot="16200000">
              <a:off x="3742606" y="3191943"/>
              <a:ext cx="2146300" cy="523220"/>
            </a:xfrm>
            <a:prstGeom prst="rect">
              <a:avLst/>
            </a:prstGeom>
            <a:noFill/>
          </p:spPr>
          <p:txBody>
            <a:bodyPr wrap="square">
              <a:spAutoFit/>
            </a:bodyPr>
            <a:lstStyle/>
            <a:p>
              <a:pPr algn="ctr"/>
              <a:r>
                <a:rPr lang="pt-BR" sz="2800" b="1" dirty="0">
                  <a:solidFill>
                    <a:schemeClr val="bg1"/>
                  </a:solidFill>
                </a:rPr>
                <a:t>Flatten</a:t>
              </a:r>
            </a:p>
          </p:txBody>
        </p:sp>
        <p:sp>
          <p:nvSpPr>
            <p:cNvPr id="8" name="Seta: para a Direita 7">
              <a:extLst>
                <a:ext uri="{FF2B5EF4-FFF2-40B4-BE49-F238E27FC236}">
                  <a16:creationId xmlns:a16="http://schemas.microsoft.com/office/drawing/2014/main" id="{87362D3A-608F-63B1-5431-B43391A99257}"/>
                </a:ext>
              </a:extLst>
            </p:cNvPr>
            <p:cNvSpPr/>
            <p:nvPr/>
          </p:nvSpPr>
          <p:spPr>
            <a:xfrm>
              <a:off x="4173801"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9" name="Seta: para a Direita 8">
              <a:extLst>
                <a:ext uri="{FF2B5EF4-FFF2-40B4-BE49-F238E27FC236}">
                  <a16:creationId xmlns:a16="http://schemas.microsoft.com/office/drawing/2014/main" id="{2676F8C3-2F01-B655-D4CF-F9397ECE0D16}"/>
                </a:ext>
              </a:extLst>
            </p:cNvPr>
            <p:cNvSpPr/>
            <p:nvPr/>
          </p:nvSpPr>
          <p:spPr>
            <a:xfrm>
              <a:off x="5174387"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5238605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Agrupar 75">
            <a:extLst>
              <a:ext uri="{FF2B5EF4-FFF2-40B4-BE49-F238E27FC236}">
                <a16:creationId xmlns:a16="http://schemas.microsoft.com/office/drawing/2014/main" id="{E26F83AF-75E7-4999-95B8-B574877AA411}"/>
              </a:ext>
            </a:extLst>
          </p:cNvPr>
          <p:cNvGrpSpPr/>
          <p:nvPr/>
        </p:nvGrpSpPr>
        <p:grpSpPr>
          <a:xfrm>
            <a:off x="585426" y="939320"/>
            <a:ext cx="11143668" cy="5474928"/>
            <a:chOff x="585426" y="939320"/>
            <a:chExt cx="11143668" cy="5474928"/>
          </a:xfrm>
        </p:grpSpPr>
        <p:grpSp>
          <p:nvGrpSpPr>
            <p:cNvPr id="5" name="Group 7">
              <a:extLst>
                <a:ext uri="{FF2B5EF4-FFF2-40B4-BE49-F238E27FC236}">
                  <a16:creationId xmlns:a16="http://schemas.microsoft.com/office/drawing/2014/main" id="{26A01A3B-4B12-AB95-8ABA-7AA361E0CF5F}"/>
                </a:ext>
              </a:extLst>
            </p:cNvPr>
            <p:cNvGrpSpPr/>
            <p:nvPr/>
          </p:nvGrpSpPr>
          <p:grpSpPr>
            <a:xfrm>
              <a:off x="4336157" y="1408002"/>
              <a:ext cx="955344" cy="859809"/>
              <a:chOff x="6373504" y="1310185"/>
              <a:chExt cx="955344" cy="859809"/>
            </a:xfrm>
          </p:grpSpPr>
          <p:sp>
            <p:nvSpPr>
              <p:cNvPr id="60" name="Oval 3">
                <a:extLst>
                  <a:ext uri="{FF2B5EF4-FFF2-40B4-BE49-F238E27FC236}">
                    <a16:creationId xmlns:a16="http://schemas.microsoft.com/office/drawing/2014/main" id="{87511868-53A5-3F2A-5BF9-DE58A94C1263}"/>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61" name="Rectangle 4">
                    <a:extLst>
                      <a:ext uri="{FF2B5EF4-FFF2-40B4-BE49-F238E27FC236}">
                        <a16:creationId xmlns:a16="http://schemas.microsoft.com/office/drawing/2014/main" id="{5D1ED83A-7351-26EB-747C-A44650F2D8F1}"/>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5" name="Rectangle 4"/>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2"/>
                    <a:stretch>
                      <a:fillRect/>
                    </a:stretch>
                  </a:blipFill>
                  <a:ln>
                    <a:noFill/>
                  </a:ln>
                </p:spPr>
                <p:txBody>
                  <a:bodyPr/>
                  <a:lstStyle/>
                  <a:p>
                    <a:r>
                      <a:rPr lang="pt-BR">
                        <a:noFill/>
                      </a:rPr>
                      <a:t> </a:t>
                    </a:r>
                  </a:p>
                </p:txBody>
              </p:sp>
            </mc:Fallback>
          </mc:AlternateContent>
        </p:grpSp>
        <p:grpSp>
          <p:nvGrpSpPr>
            <p:cNvPr id="6" name="Group 8">
              <a:extLst>
                <a:ext uri="{FF2B5EF4-FFF2-40B4-BE49-F238E27FC236}">
                  <a16:creationId xmlns:a16="http://schemas.microsoft.com/office/drawing/2014/main" id="{BD38768F-E81D-CBD2-795A-A0646EAD9D2A}"/>
                </a:ext>
              </a:extLst>
            </p:cNvPr>
            <p:cNvGrpSpPr/>
            <p:nvPr/>
          </p:nvGrpSpPr>
          <p:grpSpPr>
            <a:xfrm>
              <a:off x="4336157" y="3062252"/>
              <a:ext cx="955344" cy="859809"/>
              <a:chOff x="6373504" y="1310185"/>
              <a:chExt cx="955344" cy="859809"/>
            </a:xfrm>
          </p:grpSpPr>
          <p:sp>
            <p:nvSpPr>
              <p:cNvPr id="58" name="Oval 9">
                <a:extLst>
                  <a:ext uri="{FF2B5EF4-FFF2-40B4-BE49-F238E27FC236}">
                    <a16:creationId xmlns:a16="http://schemas.microsoft.com/office/drawing/2014/main" id="{DC3B6D9D-11EE-01D2-0A1D-B69399CBE66A}"/>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9" name="Rectangle 10">
                    <a:extLst>
                      <a:ext uri="{FF2B5EF4-FFF2-40B4-BE49-F238E27FC236}">
                        <a16:creationId xmlns:a16="http://schemas.microsoft.com/office/drawing/2014/main" id="{48BC9E5F-6323-C6C1-5612-4F9F9B43736B}"/>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1" name="Rectangle 10"/>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3"/>
                    <a:stretch>
                      <a:fillRect/>
                    </a:stretch>
                  </a:blipFill>
                  <a:ln>
                    <a:noFill/>
                  </a:ln>
                </p:spPr>
                <p:txBody>
                  <a:bodyPr/>
                  <a:lstStyle/>
                  <a:p>
                    <a:r>
                      <a:rPr lang="pt-BR">
                        <a:noFill/>
                      </a:rPr>
                      <a:t> </a:t>
                    </a:r>
                  </a:p>
                </p:txBody>
              </p:sp>
            </mc:Fallback>
          </mc:AlternateContent>
        </p:grpSp>
        <p:grpSp>
          <p:nvGrpSpPr>
            <p:cNvPr id="7" name="Group 11">
              <a:extLst>
                <a:ext uri="{FF2B5EF4-FFF2-40B4-BE49-F238E27FC236}">
                  <a16:creationId xmlns:a16="http://schemas.microsoft.com/office/drawing/2014/main" id="{55FDBB17-FD88-60DE-43A1-1F97B3ECD0E7}"/>
                </a:ext>
              </a:extLst>
            </p:cNvPr>
            <p:cNvGrpSpPr/>
            <p:nvPr/>
          </p:nvGrpSpPr>
          <p:grpSpPr>
            <a:xfrm>
              <a:off x="4336157" y="4716502"/>
              <a:ext cx="955344" cy="859809"/>
              <a:chOff x="6373504" y="1310185"/>
              <a:chExt cx="955344" cy="859809"/>
            </a:xfrm>
          </p:grpSpPr>
          <p:sp>
            <p:nvSpPr>
              <p:cNvPr id="56" name="Oval 12">
                <a:extLst>
                  <a:ext uri="{FF2B5EF4-FFF2-40B4-BE49-F238E27FC236}">
                    <a16:creationId xmlns:a16="http://schemas.microsoft.com/office/drawing/2014/main" id="{0E756EF0-E6CC-02D1-2160-2CF4347DF748}"/>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7" name="Rectangle 13">
                    <a:extLst>
                      <a:ext uri="{FF2B5EF4-FFF2-40B4-BE49-F238E27FC236}">
                        <a16:creationId xmlns:a16="http://schemas.microsoft.com/office/drawing/2014/main" id="{ED26AD7E-34AC-7EB6-3D32-3022EFEBB56F}"/>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4" name="Rectangle 13"/>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4"/>
                    <a:stretch>
                      <a:fillRect/>
                    </a:stretch>
                  </a:blipFill>
                  <a:ln>
                    <a:noFill/>
                  </a:ln>
                </p:spPr>
                <p:txBody>
                  <a:bodyPr/>
                  <a:lstStyle/>
                  <a:p>
                    <a:r>
                      <a:rPr lang="pt-BR">
                        <a:noFill/>
                      </a:rPr>
                      <a:t> </a:t>
                    </a:r>
                  </a:p>
                </p:txBody>
              </p:sp>
            </mc:Fallback>
          </mc:AlternateContent>
        </p:grpSp>
        <p:sp>
          <p:nvSpPr>
            <p:cNvPr id="8" name="Rounded Rectangle 14">
              <a:extLst>
                <a:ext uri="{FF2B5EF4-FFF2-40B4-BE49-F238E27FC236}">
                  <a16:creationId xmlns:a16="http://schemas.microsoft.com/office/drawing/2014/main" id="{FB451C14-9C16-276F-8F2A-E697BD99A1C8}"/>
                </a:ext>
              </a:extLst>
            </p:cNvPr>
            <p:cNvSpPr/>
            <p:nvPr/>
          </p:nvSpPr>
          <p:spPr>
            <a:xfrm>
              <a:off x="5919298" y="1408002"/>
              <a:ext cx="914400" cy="416830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9" name="Rectangle 15">
              <a:extLst>
                <a:ext uri="{FF2B5EF4-FFF2-40B4-BE49-F238E27FC236}">
                  <a16:creationId xmlns:a16="http://schemas.microsoft.com/office/drawing/2014/main" id="{BA6B8F4B-1B29-53EF-8334-622443492E87}"/>
                </a:ext>
              </a:extLst>
            </p:cNvPr>
            <p:cNvSpPr/>
            <p:nvPr/>
          </p:nvSpPr>
          <p:spPr>
            <a:xfrm rot="5400000">
              <a:off x="4292342" y="3292103"/>
              <a:ext cx="4168311" cy="400110"/>
            </a:xfrm>
            <a:prstGeom prst="rect">
              <a:avLst/>
            </a:prstGeom>
          </p:spPr>
          <p:txBody>
            <a:bodyPr wrap="square">
              <a:spAutoFit/>
            </a:bodyPr>
            <a:lstStyle/>
            <a:p>
              <a:pPr algn="ctr"/>
              <a:r>
                <a:rPr lang="pt-BR" sz="2000" b="1" dirty="0" err="1"/>
                <a:t>Softmax</a:t>
              </a:r>
              <a:r>
                <a:rPr lang="pt-BR" sz="2000" b="1" dirty="0"/>
                <a:t> </a:t>
              </a:r>
              <a:r>
                <a:rPr lang="pt-BR" sz="2000" b="1" dirty="0" err="1"/>
                <a:t>activation</a:t>
              </a:r>
              <a:r>
                <a:rPr lang="pt-BR" sz="2000" b="1" dirty="0"/>
                <a:t> </a:t>
              </a:r>
              <a:r>
                <a:rPr lang="pt-BR" sz="2000" b="1" dirty="0" err="1"/>
                <a:t>function</a:t>
              </a:r>
              <a:endParaRPr lang="pt-BR" sz="2000" b="1" dirty="0"/>
            </a:p>
          </p:txBody>
        </p:sp>
        <p:cxnSp>
          <p:nvCxnSpPr>
            <p:cNvPr id="10" name="Straight Arrow Connector 17">
              <a:extLst>
                <a:ext uri="{FF2B5EF4-FFF2-40B4-BE49-F238E27FC236}">
                  <a16:creationId xmlns:a16="http://schemas.microsoft.com/office/drawing/2014/main" id="{D62126AA-CDE7-8E01-E88E-B1CEA85C060C}"/>
                </a:ext>
              </a:extLst>
            </p:cNvPr>
            <p:cNvCxnSpPr>
              <a:stCxn id="58" idx="6"/>
            </p:cNvCxnSpPr>
            <p:nvPr/>
          </p:nvCxnSpPr>
          <p:spPr>
            <a:xfrm>
              <a:off x="5291501" y="3492157"/>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20">
              <a:extLst>
                <a:ext uri="{FF2B5EF4-FFF2-40B4-BE49-F238E27FC236}">
                  <a16:creationId xmlns:a16="http://schemas.microsoft.com/office/drawing/2014/main" id="{42A6C919-83F6-357B-23E9-696CCB253BCB}"/>
                </a:ext>
              </a:extLst>
            </p:cNvPr>
            <p:cNvCxnSpPr/>
            <p:nvPr/>
          </p:nvCxnSpPr>
          <p:spPr>
            <a:xfrm>
              <a:off x="5291501" y="182939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21">
              <a:extLst>
                <a:ext uri="{FF2B5EF4-FFF2-40B4-BE49-F238E27FC236}">
                  <a16:creationId xmlns:a16="http://schemas.microsoft.com/office/drawing/2014/main" id="{70938CE4-B690-512A-F00A-D99CBE09724E}"/>
                </a:ext>
              </a:extLst>
            </p:cNvPr>
            <p:cNvCxnSpPr/>
            <p:nvPr/>
          </p:nvCxnSpPr>
          <p:spPr>
            <a:xfrm>
              <a:off x="5291501" y="5130490"/>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22">
              <a:extLst>
                <a:ext uri="{FF2B5EF4-FFF2-40B4-BE49-F238E27FC236}">
                  <a16:creationId xmlns:a16="http://schemas.microsoft.com/office/drawing/2014/main" id="{E60F6275-7918-97AF-8C5B-F3EC415805BF}"/>
                </a:ext>
              </a:extLst>
            </p:cNvPr>
            <p:cNvSpPr/>
            <p:nvPr/>
          </p:nvSpPr>
          <p:spPr>
            <a:xfrm>
              <a:off x="2557916" y="1618700"/>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mc:AlternateContent xmlns:mc="http://schemas.openxmlformats.org/markup-compatibility/2006">
          <mc:Choice xmlns:a14="http://schemas.microsoft.com/office/drawing/2010/main" Requires="a14">
            <p:sp>
              <p:nvSpPr>
                <p:cNvPr id="14" name="Oval 23">
                  <a:extLst>
                    <a:ext uri="{FF2B5EF4-FFF2-40B4-BE49-F238E27FC236}">
                      <a16:creationId xmlns:a16="http://schemas.microsoft.com/office/drawing/2014/main" id="{10CF7734-B6EB-7CE4-109D-CE8D222F6114}"/>
                    </a:ext>
                  </a:extLst>
                </p:cNvPr>
                <p:cNvSpPr/>
                <p:nvPr/>
              </p:nvSpPr>
              <p:spPr>
                <a:xfrm>
                  <a:off x="914677" y="1543672"/>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𝑠</m:t>
                            </m:r>
                          </m:e>
                          <m:sub>
                            <m:r>
                              <a:rPr lang="pt-BR" b="0" i="1" smtClean="0">
                                <a:solidFill>
                                  <a:schemeClr val="tx1"/>
                                </a:solidFill>
                                <a:latin typeface="Cambria Math" panose="02040503050406030204" pitchFamily="18" charset="0"/>
                              </a:rPr>
                              <m:t>1</m:t>
                            </m:r>
                          </m:sub>
                        </m:sSub>
                      </m:oMath>
                    </m:oMathPara>
                  </a14:m>
                  <a:endParaRPr lang="pt-BR" dirty="0">
                    <a:solidFill>
                      <a:schemeClr val="tx1"/>
                    </a:solidFill>
                  </a:endParaRPr>
                </a:p>
              </p:txBody>
            </p:sp>
          </mc:Choice>
          <mc:Fallback>
            <p:sp>
              <p:nvSpPr>
                <p:cNvPr id="14" name="Oval 23">
                  <a:extLst>
                    <a:ext uri="{FF2B5EF4-FFF2-40B4-BE49-F238E27FC236}">
                      <a16:creationId xmlns:a16="http://schemas.microsoft.com/office/drawing/2014/main" id="{10CF7734-B6EB-7CE4-109D-CE8D222F6114}"/>
                    </a:ext>
                  </a:extLst>
                </p:cNvPr>
                <p:cNvSpPr>
                  <a:spLocks noRot="1" noChangeAspect="1" noMove="1" noResize="1" noEditPoints="1" noAdjustHandles="1" noChangeArrowheads="1" noChangeShapeType="1" noTextEdit="1"/>
                </p:cNvSpPr>
                <p:nvPr/>
              </p:nvSpPr>
              <p:spPr>
                <a:xfrm>
                  <a:off x="914677" y="1543672"/>
                  <a:ext cx="576000" cy="576000"/>
                </a:xfrm>
                <a:prstGeom prst="ellipse">
                  <a:avLst/>
                </a:prstGeom>
                <a:blipFill>
                  <a:blip r:embed="rId5"/>
                  <a:stretch>
                    <a:fillRect/>
                  </a:stretch>
                </a:blipFill>
                <a:ln>
                  <a:solidFill>
                    <a:schemeClr val="tx1"/>
                  </a:solidFill>
                </a:ln>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5" name="Oval 24">
                  <a:extLst>
                    <a:ext uri="{FF2B5EF4-FFF2-40B4-BE49-F238E27FC236}">
                      <a16:creationId xmlns:a16="http://schemas.microsoft.com/office/drawing/2014/main" id="{0CC1CCDB-BFE5-9D77-C606-292DDF5FF0C4}"/>
                    </a:ext>
                  </a:extLst>
                </p:cNvPr>
                <p:cNvSpPr/>
                <p:nvPr/>
              </p:nvSpPr>
              <p:spPr>
                <a:xfrm>
                  <a:off x="911624" y="4858406"/>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𝑠</m:t>
                            </m:r>
                          </m:e>
                          <m:sub>
                            <m:r>
                              <a:rPr lang="pt-BR" b="0" i="1" smtClean="0">
                                <a:solidFill>
                                  <a:schemeClr val="tx1"/>
                                </a:solidFill>
                                <a:latin typeface="Cambria Math" panose="02040503050406030204" pitchFamily="18" charset="0"/>
                              </a:rPr>
                              <m:t>2</m:t>
                            </m:r>
                          </m:sub>
                        </m:sSub>
                      </m:oMath>
                    </m:oMathPara>
                  </a14:m>
                  <a:endParaRPr lang="pt-BR" dirty="0">
                    <a:solidFill>
                      <a:schemeClr val="tx1"/>
                    </a:solidFill>
                  </a:endParaRPr>
                </a:p>
              </p:txBody>
            </p:sp>
          </mc:Choice>
          <mc:Fallback>
            <p:sp>
              <p:nvSpPr>
                <p:cNvPr id="15" name="Oval 24">
                  <a:extLst>
                    <a:ext uri="{FF2B5EF4-FFF2-40B4-BE49-F238E27FC236}">
                      <a16:creationId xmlns:a16="http://schemas.microsoft.com/office/drawing/2014/main" id="{0CC1CCDB-BFE5-9D77-C606-292DDF5FF0C4}"/>
                    </a:ext>
                  </a:extLst>
                </p:cNvPr>
                <p:cNvSpPr>
                  <a:spLocks noRot="1" noChangeAspect="1" noMove="1" noResize="1" noEditPoints="1" noAdjustHandles="1" noChangeArrowheads="1" noChangeShapeType="1" noTextEdit="1"/>
                </p:cNvSpPr>
                <p:nvPr/>
              </p:nvSpPr>
              <p:spPr>
                <a:xfrm>
                  <a:off x="911624" y="4858406"/>
                  <a:ext cx="576000" cy="576000"/>
                </a:xfrm>
                <a:prstGeom prst="ellipse">
                  <a:avLst/>
                </a:prstGeom>
                <a:blipFill>
                  <a:blip r:embed="rId6"/>
                  <a:stretch>
                    <a:fillRect/>
                  </a:stretch>
                </a:blipFill>
                <a:ln>
                  <a:solidFill>
                    <a:schemeClr val="tx1"/>
                  </a:solidFill>
                </a:ln>
              </p:spPr>
              <p:txBody>
                <a:bodyPr/>
                <a:lstStyle/>
                <a:p>
                  <a:r>
                    <a:rPr lang="pt-BR">
                      <a:noFill/>
                    </a:rPr>
                    <a:t> </a:t>
                  </a:r>
                </a:p>
              </p:txBody>
            </p:sp>
          </mc:Fallback>
        </mc:AlternateContent>
        <p:sp>
          <p:nvSpPr>
            <p:cNvPr id="16" name="Rectangle 26">
              <a:extLst>
                <a:ext uri="{FF2B5EF4-FFF2-40B4-BE49-F238E27FC236}">
                  <a16:creationId xmlns:a16="http://schemas.microsoft.com/office/drawing/2014/main" id="{BAA9795B-E9D5-DD28-EE7D-7825E6BF0E05}"/>
                </a:ext>
              </a:extLst>
            </p:cNvPr>
            <p:cNvSpPr/>
            <p:nvPr/>
          </p:nvSpPr>
          <p:spPr>
            <a:xfrm>
              <a:off x="3305751" y="294826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7" name="Rectangle 27">
              <a:extLst>
                <a:ext uri="{FF2B5EF4-FFF2-40B4-BE49-F238E27FC236}">
                  <a16:creationId xmlns:a16="http://schemas.microsoft.com/office/drawing/2014/main" id="{1EE4C9E7-D559-C186-7A1B-FA2372C9100D}"/>
                </a:ext>
              </a:extLst>
            </p:cNvPr>
            <p:cNvSpPr/>
            <p:nvPr/>
          </p:nvSpPr>
          <p:spPr>
            <a:xfrm>
              <a:off x="3307148" y="2117399"/>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8" name="Rectangle 28">
              <a:extLst>
                <a:ext uri="{FF2B5EF4-FFF2-40B4-BE49-F238E27FC236}">
                  <a16:creationId xmlns:a16="http://schemas.microsoft.com/office/drawing/2014/main" id="{83C590E4-A7A0-8274-57D1-5E6FFFF99CE8}"/>
                </a:ext>
              </a:extLst>
            </p:cNvPr>
            <p:cNvSpPr/>
            <p:nvPr/>
          </p:nvSpPr>
          <p:spPr>
            <a:xfrm>
              <a:off x="2673055" y="493570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9" name="Rectangle 29">
              <a:extLst>
                <a:ext uri="{FF2B5EF4-FFF2-40B4-BE49-F238E27FC236}">
                  <a16:creationId xmlns:a16="http://schemas.microsoft.com/office/drawing/2014/main" id="{FF9D29B5-7F19-5B82-7A22-9CA6FFEED817}"/>
                </a:ext>
              </a:extLst>
            </p:cNvPr>
            <p:cNvSpPr/>
            <p:nvPr/>
          </p:nvSpPr>
          <p:spPr>
            <a:xfrm>
              <a:off x="3305751" y="353117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20" name="Straight Arrow Connector 31">
              <a:extLst>
                <a:ext uri="{FF2B5EF4-FFF2-40B4-BE49-F238E27FC236}">
                  <a16:creationId xmlns:a16="http://schemas.microsoft.com/office/drawing/2014/main" id="{32A11A31-0988-4F6C-C521-04109D00C9DE}"/>
                </a:ext>
              </a:extLst>
            </p:cNvPr>
            <p:cNvCxnSpPr>
              <a:stCxn id="17" idx="3"/>
              <a:endCxn id="60" idx="2"/>
            </p:cNvCxnSpPr>
            <p:nvPr/>
          </p:nvCxnSpPr>
          <p:spPr>
            <a:xfrm flipV="1">
              <a:off x="3784819" y="1837907"/>
              <a:ext cx="551338" cy="490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35">
              <a:extLst>
                <a:ext uri="{FF2B5EF4-FFF2-40B4-BE49-F238E27FC236}">
                  <a16:creationId xmlns:a16="http://schemas.microsoft.com/office/drawing/2014/main" id="{185DA48F-6625-87FD-BC03-9EE07AED6B4F}"/>
                </a:ext>
              </a:extLst>
            </p:cNvPr>
            <p:cNvCxnSpPr>
              <a:stCxn id="13" idx="3"/>
              <a:endCxn id="60" idx="2"/>
            </p:cNvCxnSpPr>
            <p:nvPr/>
          </p:nvCxnSpPr>
          <p:spPr>
            <a:xfrm>
              <a:off x="3035587" y="1829399"/>
              <a:ext cx="1300570" cy="8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39">
              <a:extLst>
                <a:ext uri="{FF2B5EF4-FFF2-40B4-BE49-F238E27FC236}">
                  <a16:creationId xmlns:a16="http://schemas.microsoft.com/office/drawing/2014/main" id="{7C54B159-F166-E3CC-7B49-4D519B915B56}"/>
                </a:ext>
              </a:extLst>
            </p:cNvPr>
            <p:cNvCxnSpPr>
              <a:stCxn id="14" idx="6"/>
              <a:endCxn id="13" idx="1"/>
            </p:cNvCxnSpPr>
            <p:nvPr/>
          </p:nvCxnSpPr>
          <p:spPr>
            <a:xfrm flipV="1">
              <a:off x="1490677" y="1829399"/>
              <a:ext cx="1067239" cy="2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41">
              <a:extLst>
                <a:ext uri="{FF2B5EF4-FFF2-40B4-BE49-F238E27FC236}">
                  <a16:creationId xmlns:a16="http://schemas.microsoft.com/office/drawing/2014/main" id="{A859A611-AC3F-9284-2D15-B5B3C6F047F6}"/>
                </a:ext>
              </a:extLst>
            </p:cNvPr>
            <p:cNvCxnSpPr>
              <a:stCxn id="14" idx="6"/>
              <a:endCxn id="16" idx="1"/>
            </p:cNvCxnSpPr>
            <p:nvPr/>
          </p:nvCxnSpPr>
          <p:spPr>
            <a:xfrm>
              <a:off x="1490677" y="1831672"/>
              <a:ext cx="1815074" cy="13272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46">
              <a:extLst>
                <a:ext uri="{FF2B5EF4-FFF2-40B4-BE49-F238E27FC236}">
                  <a16:creationId xmlns:a16="http://schemas.microsoft.com/office/drawing/2014/main" id="{C3D773FB-409B-017F-46DE-A7DDF1A4CA62}"/>
                </a:ext>
              </a:extLst>
            </p:cNvPr>
            <p:cNvCxnSpPr>
              <a:stCxn id="15" idx="6"/>
              <a:endCxn id="17" idx="1"/>
            </p:cNvCxnSpPr>
            <p:nvPr/>
          </p:nvCxnSpPr>
          <p:spPr>
            <a:xfrm flipV="1">
              <a:off x="1487624" y="2328098"/>
              <a:ext cx="1819524" cy="2818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51">
              <a:extLst>
                <a:ext uri="{FF2B5EF4-FFF2-40B4-BE49-F238E27FC236}">
                  <a16:creationId xmlns:a16="http://schemas.microsoft.com/office/drawing/2014/main" id="{16680266-ED84-6125-85CC-D68F0A425E52}"/>
                </a:ext>
              </a:extLst>
            </p:cNvPr>
            <p:cNvCxnSpPr>
              <a:stCxn id="16" idx="3"/>
              <a:endCxn id="58" idx="2"/>
            </p:cNvCxnSpPr>
            <p:nvPr/>
          </p:nvCxnSpPr>
          <p:spPr>
            <a:xfrm>
              <a:off x="3783422" y="3158967"/>
              <a:ext cx="552735" cy="333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53">
              <a:extLst>
                <a:ext uri="{FF2B5EF4-FFF2-40B4-BE49-F238E27FC236}">
                  <a16:creationId xmlns:a16="http://schemas.microsoft.com/office/drawing/2014/main" id="{73C4320B-4CBA-B22E-A57D-364D2B1DC04B}"/>
                </a:ext>
              </a:extLst>
            </p:cNvPr>
            <p:cNvCxnSpPr>
              <a:stCxn id="15" idx="6"/>
              <a:endCxn id="19" idx="1"/>
            </p:cNvCxnSpPr>
            <p:nvPr/>
          </p:nvCxnSpPr>
          <p:spPr>
            <a:xfrm flipV="1">
              <a:off x="1487624" y="3741877"/>
              <a:ext cx="1818127" cy="1404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55">
              <a:extLst>
                <a:ext uri="{FF2B5EF4-FFF2-40B4-BE49-F238E27FC236}">
                  <a16:creationId xmlns:a16="http://schemas.microsoft.com/office/drawing/2014/main" id="{5554EEC2-93EA-BB3B-193E-AE3C96D64C72}"/>
                </a:ext>
              </a:extLst>
            </p:cNvPr>
            <p:cNvCxnSpPr>
              <a:stCxn id="19" idx="3"/>
              <a:endCxn id="58" idx="2"/>
            </p:cNvCxnSpPr>
            <p:nvPr/>
          </p:nvCxnSpPr>
          <p:spPr>
            <a:xfrm flipV="1">
              <a:off x="3783422" y="3492157"/>
              <a:ext cx="552735" cy="2497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57">
              <a:extLst>
                <a:ext uri="{FF2B5EF4-FFF2-40B4-BE49-F238E27FC236}">
                  <a16:creationId xmlns:a16="http://schemas.microsoft.com/office/drawing/2014/main" id="{5C1D7375-617E-ACFC-C227-D6F859DF86F1}"/>
                </a:ext>
              </a:extLst>
            </p:cNvPr>
            <p:cNvCxnSpPr>
              <a:stCxn id="15" idx="6"/>
              <a:endCxn id="18" idx="1"/>
            </p:cNvCxnSpPr>
            <p:nvPr/>
          </p:nvCxnSpPr>
          <p:spPr>
            <a:xfrm>
              <a:off x="1487624" y="5146406"/>
              <a:ext cx="11854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59">
              <a:extLst>
                <a:ext uri="{FF2B5EF4-FFF2-40B4-BE49-F238E27FC236}">
                  <a16:creationId xmlns:a16="http://schemas.microsoft.com/office/drawing/2014/main" id="{6FC39450-7497-8E96-1B5B-9F3AC038BCC4}"/>
                </a:ext>
              </a:extLst>
            </p:cNvPr>
            <p:cNvCxnSpPr>
              <a:stCxn id="18" idx="3"/>
              <a:endCxn id="56" idx="2"/>
            </p:cNvCxnSpPr>
            <p:nvPr/>
          </p:nvCxnSpPr>
          <p:spPr>
            <a:xfrm>
              <a:off x="3150726" y="5146406"/>
              <a:ext cx="118543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65">
              <a:extLst>
                <a:ext uri="{FF2B5EF4-FFF2-40B4-BE49-F238E27FC236}">
                  <a16:creationId xmlns:a16="http://schemas.microsoft.com/office/drawing/2014/main" id="{CD64D9BA-E768-1D6F-6C8B-0B8904B6F4AB}"/>
                </a:ext>
              </a:extLst>
            </p:cNvPr>
            <p:cNvSpPr/>
            <p:nvPr/>
          </p:nvSpPr>
          <p:spPr>
            <a:xfrm>
              <a:off x="3305750" y="436204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31" name="Straight Arrow Connector 67">
              <a:extLst>
                <a:ext uri="{FF2B5EF4-FFF2-40B4-BE49-F238E27FC236}">
                  <a16:creationId xmlns:a16="http://schemas.microsoft.com/office/drawing/2014/main" id="{39460636-9579-15E8-6137-8B0357A66F27}"/>
                </a:ext>
              </a:extLst>
            </p:cNvPr>
            <p:cNvCxnSpPr>
              <a:stCxn id="14" idx="6"/>
              <a:endCxn id="30" idx="1"/>
            </p:cNvCxnSpPr>
            <p:nvPr/>
          </p:nvCxnSpPr>
          <p:spPr>
            <a:xfrm>
              <a:off x="1490677" y="1831672"/>
              <a:ext cx="1815073" cy="27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69">
              <a:extLst>
                <a:ext uri="{FF2B5EF4-FFF2-40B4-BE49-F238E27FC236}">
                  <a16:creationId xmlns:a16="http://schemas.microsoft.com/office/drawing/2014/main" id="{6DD9C927-C3F2-2162-09AC-2A3C7CBC62FC}"/>
                </a:ext>
              </a:extLst>
            </p:cNvPr>
            <p:cNvCxnSpPr>
              <a:stCxn id="30" idx="3"/>
              <a:endCxn id="56" idx="2"/>
            </p:cNvCxnSpPr>
            <p:nvPr/>
          </p:nvCxnSpPr>
          <p:spPr>
            <a:xfrm>
              <a:off x="3783421" y="4572746"/>
              <a:ext cx="552736" cy="5736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70">
              <a:extLst>
                <a:ext uri="{FF2B5EF4-FFF2-40B4-BE49-F238E27FC236}">
                  <a16:creationId xmlns:a16="http://schemas.microsoft.com/office/drawing/2014/main" id="{4A5428B7-8706-5BAA-91F7-8DCE048F6CBD}"/>
                </a:ext>
              </a:extLst>
            </p:cNvPr>
            <p:cNvCxnSpPr/>
            <p:nvPr/>
          </p:nvCxnSpPr>
          <p:spPr>
            <a:xfrm>
              <a:off x="6849629" y="349442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71">
              <a:extLst>
                <a:ext uri="{FF2B5EF4-FFF2-40B4-BE49-F238E27FC236}">
                  <a16:creationId xmlns:a16="http://schemas.microsoft.com/office/drawing/2014/main" id="{0AAC0293-D84A-58B4-BD48-AB43B3CC14C7}"/>
                </a:ext>
              </a:extLst>
            </p:cNvPr>
            <p:cNvCxnSpPr/>
            <p:nvPr/>
          </p:nvCxnSpPr>
          <p:spPr>
            <a:xfrm>
              <a:off x="6849629" y="1831671"/>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72">
              <a:extLst>
                <a:ext uri="{FF2B5EF4-FFF2-40B4-BE49-F238E27FC236}">
                  <a16:creationId xmlns:a16="http://schemas.microsoft.com/office/drawing/2014/main" id="{5A65DA24-5590-D2E0-AA4F-63777B0EA894}"/>
                </a:ext>
              </a:extLst>
            </p:cNvPr>
            <p:cNvCxnSpPr/>
            <p:nvPr/>
          </p:nvCxnSpPr>
          <p:spPr>
            <a:xfrm>
              <a:off x="6849629" y="5132762"/>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Oval 76">
                  <a:extLst>
                    <a:ext uri="{FF2B5EF4-FFF2-40B4-BE49-F238E27FC236}">
                      <a16:creationId xmlns:a16="http://schemas.microsoft.com/office/drawing/2014/main" id="{3D5D2CAA-342E-296D-A737-52EEFB8FF26A}"/>
                    </a:ext>
                  </a:extLst>
                </p:cNvPr>
                <p:cNvSpPr/>
                <p:nvPr/>
              </p:nvSpPr>
              <p:spPr>
                <a:xfrm>
                  <a:off x="3904157" y="939320"/>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oMath>
                    </m:oMathPara>
                  </a14:m>
                  <a:endParaRPr lang="pt-BR" dirty="0">
                    <a:solidFill>
                      <a:schemeClr val="tx1"/>
                    </a:solidFill>
                  </a:endParaRPr>
                </a:p>
              </p:txBody>
            </p:sp>
          </mc:Choice>
          <mc:Fallback>
            <p:sp>
              <p:nvSpPr>
                <p:cNvPr id="39" name="Oval 76">
                  <a:extLst>
                    <a:ext uri="{FF2B5EF4-FFF2-40B4-BE49-F238E27FC236}">
                      <a16:creationId xmlns:a16="http://schemas.microsoft.com/office/drawing/2014/main" id="{3D5D2CAA-342E-296D-A737-52EEFB8FF26A}"/>
                    </a:ext>
                  </a:extLst>
                </p:cNvPr>
                <p:cNvSpPr>
                  <a:spLocks noRot="1" noChangeAspect="1" noMove="1" noResize="1" noEditPoints="1" noAdjustHandles="1" noChangeArrowheads="1" noChangeShapeType="1" noTextEdit="1"/>
                </p:cNvSpPr>
                <p:nvPr/>
              </p:nvSpPr>
              <p:spPr>
                <a:xfrm>
                  <a:off x="3904157" y="939320"/>
                  <a:ext cx="432000" cy="432000"/>
                </a:xfrm>
                <a:prstGeom prst="ellipse">
                  <a:avLst/>
                </a:prstGeom>
                <a:blipFill>
                  <a:blip r:embed="rId7"/>
                  <a:stretch>
                    <a:fillRect/>
                  </a:stretch>
                </a:blipFill>
                <a:ln>
                  <a:solidFill>
                    <a:schemeClr val="tx1"/>
                  </a:solidFill>
                </a:ln>
              </p:spPr>
              <p:txBody>
                <a:bodyPr/>
                <a:lstStyle/>
                <a:p>
                  <a:r>
                    <a:rPr lang="pt-BR">
                      <a:noFill/>
                    </a:rPr>
                    <a:t> </a:t>
                  </a:r>
                </a:p>
              </p:txBody>
            </p:sp>
          </mc:Fallback>
        </mc:AlternateContent>
        <p:cxnSp>
          <p:nvCxnSpPr>
            <p:cNvPr id="40" name="Straight Arrow Connector 78">
              <a:extLst>
                <a:ext uri="{FF2B5EF4-FFF2-40B4-BE49-F238E27FC236}">
                  <a16:creationId xmlns:a16="http://schemas.microsoft.com/office/drawing/2014/main" id="{645A9C69-40B5-E0EE-8A59-66398BB52E1B}"/>
                </a:ext>
              </a:extLst>
            </p:cNvPr>
            <p:cNvCxnSpPr>
              <a:stCxn id="39" idx="5"/>
              <a:endCxn id="60" idx="1"/>
            </p:cNvCxnSpPr>
            <p:nvPr/>
          </p:nvCxnSpPr>
          <p:spPr>
            <a:xfrm>
              <a:off x="4272892" y="1308055"/>
              <a:ext cx="203172" cy="2258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Oval 79">
              <a:extLst>
                <a:ext uri="{FF2B5EF4-FFF2-40B4-BE49-F238E27FC236}">
                  <a16:creationId xmlns:a16="http://schemas.microsoft.com/office/drawing/2014/main" id="{73E6D86D-6386-F21E-C4E4-B9416CDF364C}"/>
                </a:ext>
              </a:extLst>
            </p:cNvPr>
            <p:cNvSpPr/>
            <p:nvPr/>
          </p:nvSpPr>
          <p:spPr>
            <a:xfrm>
              <a:off x="3938206" y="2577494"/>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42" name="Straight Arrow Connector 81">
              <a:extLst>
                <a:ext uri="{FF2B5EF4-FFF2-40B4-BE49-F238E27FC236}">
                  <a16:creationId xmlns:a16="http://schemas.microsoft.com/office/drawing/2014/main" id="{C27CEFBF-49E3-6340-A2F5-39FA552574A5}"/>
                </a:ext>
              </a:extLst>
            </p:cNvPr>
            <p:cNvCxnSpPr>
              <a:stCxn id="41" idx="5"/>
              <a:endCxn id="58" idx="1"/>
            </p:cNvCxnSpPr>
            <p:nvPr/>
          </p:nvCxnSpPr>
          <p:spPr>
            <a:xfrm>
              <a:off x="4306941" y="2946229"/>
              <a:ext cx="169123" cy="2419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83">
              <a:extLst>
                <a:ext uri="{FF2B5EF4-FFF2-40B4-BE49-F238E27FC236}">
                  <a16:creationId xmlns:a16="http://schemas.microsoft.com/office/drawing/2014/main" id="{EAC3E546-DA86-B92C-7E65-4722E3455699}"/>
                </a:ext>
              </a:extLst>
            </p:cNvPr>
            <p:cNvSpPr/>
            <p:nvPr/>
          </p:nvSpPr>
          <p:spPr>
            <a:xfrm>
              <a:off x="3984116" y="4156462"/>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44" name="Straight Arrow Connector 87">
              <a:extLst>
                <a:ext uri="{FF2B5EF4-FFF2-40B4-BE49-F238E27FC236}">
                  <a16:creationId xmlns:a16="http://schemas.microsoft.com/office/drawing/2014/main" id="{B867E489-6155-30A8-8664-EFDAD5A8B37A}"/>
                </a:ext>
              </a:extLst>
            </p:cNvPr>
            <p:cNvCxnSpPr>
              <a:stCxn id="43" idx="5"/>
              <a:endCxn id="56" idx="1"/>
            </p:cNvCxnSpPr>
            <p:nvPr/>
          </p:nvCxnSpPr>
          <p:spPr>
            <a:xfrm>
              <a:off x="4352851" y="4525197"/>
              <a:ext cx="123213" cy="3172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Rectangle 1">
                  <a:extLst>
                    <a:ext uri="{FF2B5EF4-FFF2-40B4-BE49-F238E27FC236}">
                      <a16:creationId xmlns:a16="http://schemas.microsoft.com/office/drawing/2014/main" id="{467A22D2-3E15-E6BF-AC4D-26B6FDB13FA5}"/>
                    </a:ext>
                  </a:extLst>
                </p:cNvPr>
                <p:cNvSpPr/>
                <p:nvPr/>
              </p:nvSpPr>
              <p:spPr>
                <a:xfrm>
                  <a:off x="3904157" y="985504"/>
                  <a:ext cx="4723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1</m:t>
                            </m:r>
                          </m:sup>
                        </m:sSup>
                      </m:oMath>
                    </m:oMathPara>
                  </a14:m>
                  <a:endParaRPr lang="pt-BR" dirty="0"/>
                </a:p>
              </p:txBody>
            </p:sp>
          </mc:Choice>
          <mc:Fallback>
            <p:sp>
              <p:nvSpPr>
                <p:cNvPr id="45" name="Rectangle 1">
                  <a:extLst>
                    <a:ext uri="{FF2B5EF4-FFF2-40B4-BE49-F238E27FC236}">
                      <a16:creationId xmlns:a16="http://schemas.microsoft.com/office/drawing/2014/main" id="{467A22D2-3E15-E6BF-AC4D-26B6FDB13FA5}"/>
                    </a:ext>
                  </a:extLst>
                </p:cNvPr>
                <p:cNvSpPr>
                  <a:spLocks noRot="1" noChangeAspect="1" noMove="1" noResize="1" noEditPoints="1" noAdjustHandles="1" noChangeArrowheads="1" noChangeShapeType="1" noTextEdit="1"/>
                </p:cNvSpPr>
                <p:nvPr/>
              </p:nvSpPr>
              <p:spPr>
                <a:xfrm>
                  <a:off x="3904157" y="985504"/>
                  <a:ext cx="47230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46" name="Rectangle 49">
                  <a:extLst>
                    <a:ext uri="{FF2B5EF4-FFF2-40B4-BE49-F238E27FC236}">
                      <a16:creationId xmlns:a16="http://schemas.microsoft.com/office/drawing/2014/main" id="{19FE9BA3-E977-6E8D-1152-78F2022A39AB}"/>
                    </a:ext>
                  </a:extLst>
                </p:cNvPr>
                <p:cNvSpPr/>
                <p:nvPr/>
              </p:nvSpPr>
              <p:spPr>
                <a:xfrm>
                  <a:off x="3951106" y="2609787"/>
                  <a:ext cx="50335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2</m:t>
                            </m:r>
                          </m:sup>
                        </m:sSup>
                      </m:oMath>
                    </m:oMathPara>
                  </a14:m>
                  <a:endParaRPr lang="pt-BR" dirty="0"/>
                </a:p>
              </p:txBody>
            </p:sp>
          </mc:Choice>
          <mc:Fallback>
            <p:sp>
              <p:nvSpPr>
                <p:cNvPr id="46" name="Rectangle 49">
                  <a:extLst>
                    <a:ext uri="{FF2B5EF4-FFF2-40B4-BE49-F238E27FC236}">
                      <a16:creationId xmlns:a16="http://schemas.microsoft.com/office/drawing/2014/main" id="{19FE9BA3-E977-6E8D-1152-78F2022A39AB}"/>
                    </a:ext>
                  </a:extLst>
                </p:cNvPr>
                <p:cNvSpPr>
                  <a:spLocks noRot="1" noChangeAspect="1" noMove="1" noResize="1" noEditPoints="1" noAdjustHandles="1" noChangeArrowheads="1" noChangeShapeType="1" noTextEdit="1"/>
                </p:cNvSpPr>
                <p:nvPr/>
              </p:nvSpPr>
              <p:spPr>
                <a:xfrm>
                  <a:off x="3951106" y="2609787"/>
                  <a:ext cx="503352"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47" name="Rectangle 50">
                  <a:extLst>
                    <a:ext uri="{FF2B5EF4-FFF2-40B4-BE49-F238E27FC236}">
                      <a16:creationId xmlns:a16="http://schemas.microsoft.com/office/drawing/2014/main" id="{F3D54078-E196-4576-96C5-FBCC0909E761}"/>
                    </a:ext>
                  </a:extLst>
                </p:cNvPr>
                <p:cNvSpPr/>
                <p:nvPr/>
              </p:nvSpPr>
              <p:spPr>
                <a:xfrm>
                  <a:off x="4021071" y="4183409"/>
                  <a:ext cx="4772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3</m:t>
                            </m:r>
                          </m:sup>
                        </m:sSup>
                      </m:oMath>
                    </m:oMathPara>
                  </a14:m>
                  <a:endParaRPr lang="pt-BR" dirty="0"/>
                </a:p>
              </p:txBody>
            </p:sp>
          </mc:Choice>
          <mc:Fallback>
            <p:sp>
              <p:nvSpPr>
                <p:cNvPr id="47" name="Rectangle 50">
                  <a:extLst>
                    <a:ext uri="{FF2B5EF4-FFF2-40B4-BE49-F238E27FC236}">
                      <a16:creationId xmlns:a16="http://schemas.microsoft.com/office/drawing/2014/main" id="{F3D54078-E196-4576-96C5-FBCC0909E761}"/>
                    </a:ext>
                  </a:extLst>
                </p:cNvPr>
                <p:cNvSpPr>
                  <a:spLocks noRot="1" noChangeAspect="1" noMove="1" noResize="1" noEditPoints="1" noAdjustHandles="1" noChangeArrowheads="1" noChangeShapeType="1" noTextEdit="1"/>
                </p:cNvSpPr>
                <p:nvPr/>
              </p:nvSpPr>
              <p:spPr>
                <a:xfrm>
                  <a:off x="4021071" y="4183409"/>
                  <a:ext cx="47724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48" name="Rectangle 52">
                  <a:extLst>
                    <a:ext uri="{FF2B5EF4-FFF2-40B4-BE49-F238E27FC236}">
                      <a16:creationId xmlns:a16="http://schemas.microsoft.com/office/drawing/2014/main" id="{26A42A1B-99B3-1646-B901-F97F3813CA5A}"/>
                    </a:ext>
                  </a:extLst>
                </p:cNvPr>
                <p:cNvSpPr/>
                <p:nvPr/>
              </p:nvSpPr>
              <p:spPr>
                <a:xfrm>
                  <a:off x="2494925" y="1632819"/>
                  <a:ext cx="634854" cy="3945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m:t>
                            </m:r>
                            <m:r>
                              <a:rPr lang="pt-BR" b="0" i="1" smtClean="0">
                                <a:latin typeface="Cambria Math" panose="02040503050406030204" pitchFamily="18" charset="0"/>
                              </a:rPr>
                              <m:t>,1</m:t>
                            </m:r>
                          </m:sub>
                          <m:sup>
                            <m:r>
                              <a:rPr lang="pt-BR" b="0" i="1" smtClean="0">
                                <a:latin typeface="Cambria Math" panose="02040503050406030204" pitchFamily="18" charset="0"/>
                              </a:rPr>
                              <m:t>1</m:t>
                            </m:r>
                          </m:sup>
                        </m:sSubSup>
                      </m:oMath>
                    </m:oMathPara>
                  </a14:m>
                  <a:endParaRPr lang="pt-BR" dirty="0"/>
                </a:p>
              </p:txBody>
            </p:sp>
          </mc:Choice>
          <mc:Fallback>
            <p:sp>
              <p:nvSpPr>
                <p:cNvPr id="48" name="Rectangle 52">
                  <a:extLst>
                    <a:ext uri="{FF2B5EF4-FFF2-40B4-BE49-F238E27FC236}">
                      <a16:creationId xmlns:a16="http://schemas.microsoft.com/office/drawing/2014/main" id="{26A42A1B-99B3-1646-B901-F97F3813CA5A}"/>
                    </a:ext>
                  </a:extLst>
                </p:cNvPr>
                <p:cNvSpPr>
                  <a:spLocks noRot="1" noChangeAspect="1" noMove="1" noResize="1" noEditPoints="1" noAdjustHandles="1" noChangeArrowheads="1" noChangeShapeType="1" noTextEdit="1"/>
                </p:cNvSpPr>
                <p:nvPr/>
              </p:nvSpPr>
              <p:spPr>
                <a:xfrm>
                  <a:off x="2494925" y="1632819"/>
                  <a:ext cx="634854" cy="3945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49" name="Rectangle 54">
                  <a:extLst>
                    <a:ext uri="{FF2B5EF4-FFF2-40B4-BE49-F238E27FC236}">
                      <a16:creationId xmlns:a16="http://schemas.microsoft.com/office/drawing/2014/main" id="{C43ED2DA-73E8-F9C6-712D-C2F8BE6C31CB}"/>
                    </a:ext>
                  </a:extLst>
                </p:cNvPr>
                <p:cNvSpPr/>
                <p:nvPr/>
              </p:nvSpPr>
              <p:spPr>
                <a:xfrm>
                  <a:off x="3238291" y="2133472"/>
                  <a:ext cx="640175" cy="3951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m:t>
                            </m:r>
                            <m:r>
                              <a:rPr lang="pt-BR" b="0" i="1" smtClean="0">
                                <a:latin typeface="Cambria Math" panose="02040503050406030204" pitchFamily="18" charset="0"/>
                              </a:rPr>
                              <m:t>,1</m:t>
                            </m:r>
                          </m:sub>
                          <m:sup>
                            <m:r>
                              <a:rPr lang="pt-BR" b="0" i="1" smtClean="0">
                                <a:latin typeface="Cambria Math" panose="02040503050406030204" pitchFamily="18" charset="0"/>
                              </a:rPr>
                              <m:t>1</m:t>
                            </m:r>
                          </m:sup>
                        </m:sSubSup>
                      </m:oMath>
                    </m:oMathPara>
                  </a14:m>
                  <a:endParaRPr lang="pt-BR" dirty="0"/>
                </a:p>
              </p:txBody>
            </p:sp>
          </mc:Choice>
          <mc:Fallback>
            <p:sp>
              <p:nvSpPr>
                <p:cNvPr id="49" name="Rectangle 54">
                  <a:extLst>
                    <a:ext uri="{FF2B5EF4-FFF2-40B4-BE49-F238E27FC236}">
                      <a16:creationId xmlns:a16="http://schemas.microsoft.com/office/drawing/2014/main" id="{C43ED2DA-73E8-F9C6-712D-C2F8BE6C31CB}"/>
                    </a:ext>
                  </a:extLst>
                </p:cNvPr>
                <p:cNvSpPr>
                  <a:spLocks noRot="1" noChangeAspect="1" noMove="1" noResize="1" noEditPoints="1" noAdjustHandles="1" noChangeArrowheads="1" noChangeShapeType="1" noTextEdit="1"/>
                </p:cNvSpPr>
                <p:nvPr/>
              </p:nvSpPr>
              <p:spPr>
                <a:xfrm>
                  <a:off x="3238291" y="2133472"/>
                  <a:ext cx="640175" cy="395173"/>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50" name="Rectangle 56">
                  <a:extLst>
                    <a:ext uri="{FF2B5EF4-FFF2-40B4-BE49-F238E27FC236}">
                      <a16:creationId xmlns:a16="http://schemas.microsoft.com/office/drawing/2014/main" id="{5E7AD4B6-4058-AFBA-D650-848736F45516}"/>
                    </a:ext>
                  </a:extLst>
                </p:cNvPr>
                <p:cNvSpPr/>
                <p:nvPr/>
              </p:nvSpPr>
              <p:spPr>
                <a:xfrm>
                  <a:off x="3223071" y="2965618"/>
                  <a:ext cx="634854" cy="395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m:t>
                            </m:r>
                            <m:r>
                              <a:rPr lang="pt-BR" b="0" i="1" smtClean="0">
                                <a:latin typeface="Cambria Math" panose="02040503050406030204" pitchFamily="18" charset="0"/>
                              </a:rPr>
                              <m:t>,2</m:t>
                            </m:r>
                          </m:sub>
                          <m:sup>
                            <m:r>
                              <a:rPr lang="pt-BR" b="0" i="1" smtClean="0">
                                <a:latin typeface="Cambria Math" panose="02040503050406030204" pitchFamily="18" charset="0"/>
                              </a:rPr>
                              <m:t>2</m:t>
                            </m:r>
                          </m:sup>
                        </m:sSubSup>
                      </m:oMath>
                    </m:oMathPara>
                  </a14:m>
                  <a:endParaRPr lang="pt-BR" dirty="0"/>
                </a:p>
              </p:txBody>
            </p:sp>
          </mc:Choice>
          <mc:Fallback>
            <p:sp>
              <p:nvSpPr>
                <p:cNvPr id="50" name="Rectangle 56">
                  <a:extLst>
                    <a:ext uri="{FF2B5EF4-FFF2-40B4-BE49-F238E27FC236}">
                      <a16:creationId xmlns:a16="http://schemas.microsoft.com/office/drawing/2014/main" id="{5E7AD4B6-4058-AFBA-D650-848736F45516}"/>
                    </a:ext>
                  </a:extLst>
                </p:cNvPr>
                <p:cNvSpPr>
                  <a:spLocks noRot="1" noChangeAspect="1" noMove="1" noResize="1" noEditPoints="1" noAdjustHandles="1" noChangeArrowheads="1" noChangeShapeType="1" noTextEdit="1"/>
                </p:cNvSpPr>
                <p:nvPr/>
              </p:nvSpPr>
              <p:spPr>
                <a:xfrm>
                  <a:off x="3223071" y="2965618"/>
                  <a:ext cx="634854" cy="395749"/>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51" name="Rectangle 58">
                  <a:extLst>
                    <a:ext uri="{FF2B5EF4-FFF2-40B4-BE49-F238E27FC236}">
                      <a16:creationId xmlns:a16="http://schemas.microsoft.com/office/drawing/2014/main" id="{835FCB02-51C0-887E-820A-4E2501394BB5}"/>
                    </a:ext>
                  </a:extLst>
                </p:cNvPr>
                <p:cNvSpPr/>
                <p:nvPr/>
              </p:nvSpPr>
              <p:spPr>
                <a:xfrm>
                  <a:off x="3228459" y="3546649"/>
                  <a:ext cx="640175" cy="395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m:t>
                            </m:r>
                            <m:r>
                              <a:rPr lang="pt-BR" b="0" i="1" smtClean="0">
                                <a:latin typeface="Cambria Math" panose="02040503050406030204" pitchFamily="18" charset="0"/>
                              </a:rPr>
                              <m:t>,2</m:t>
                            </m:r>
                          </m:sub>
                          <m:sup>
                            <m:r>
                              <a:rPr lang="pt-BR" b="0" i="1" smtClean="0">
                                <a:latin typeface="Cambria Math" panose="02040503050406030204" pitchFamily="18" charset="0"/>
                              </a:rPr>
                              <m:t>2</m:t>
                            </m:r>
                          </m:sup>
                        </m:sSubSup>
                      </m:oMath>
                    </m:oMathPara>
                  </a14:m>
                  <a:endParaRPr lang="pt-BR" dirty="0"/>
                </a:p>
              </p:txBody>
            </p:sp>
          </mc:Choice>
          <mc:Fallback>
            <p:sp>
              <p:nvSpPr>
                <p:cNvPr id="51" name="Rectangle 58">
                  <a:extLst>
                    <a:ext uri="{FF2B5EF4-FFF2-40B4-BE49-F238E27FC236}">
                      <a16:creationId xmlns:a16="http://schemas.microsoft.com/office/drawing/2014/main" id="{835FCB02-51C0-887E-820A-4E2501394BB5}"/>
                    </a:ext>
                  </a:extLst>
                </p:cNvPr>
                <p:cNvSpPr>
                  <a:spLocks noRot="1" noChangeAspect="1" noMove="1" noResize="1" noEditPoints="1" noAdjustHandles="1" noChangeArrowheads="1" noChangeShapeType="1" noTextEdit="1"/>
                </p:cNvSpPr>
                <p:nvPr/>
              </p:nvSpPr>
              <p:spPr>
                <a:xfrm>
                  <a:off x="3228459" y="3546649"/>
                  <a:ext cx="640175" cy="395749"/>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52" name="Rectangle 60">
                  <a:extLst>
                    <a:ext uri="{FF2B5EF4-FFF2-40B4-BE49-F238E27FC236}">
                      <a16:creationId xmlns:a16="http://schemas.microsoft.com/office/drawing/2014/main" id="{66937446-BA9E-507B-42AA-BD7D5CA5CE92}"/>
                    </a:ext>
                  </a:extLst>
                </p:cNvPr>
                <p:cNvSpPr/>
                <p:nvPr/>
              </p:nvSpPr>
              <p:spPr>
                <a:xfrm>
                  <a:off x="3228476" y="4368252"/>
                  <a:ext cx="634854" cy="3971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m:t>
                            </m:r>
                            <m:r>
                              <a:rPr lang="pt-BR" b="0" i="1" smtClean="0">
                                <a:latin typeface="Cambria Math" panose="02040503050406030204" pitchFamily="18" charset="0"/>
                              </a:rPr>
                              <m:t>,3</m:t>
                            </m:r>
                          </m:sub>
                          <m:sup>
                            <m:r>
                              <a:rPr lang="pt-BR" b="0" i="1" smtClean="0">
                                <a:latin typeface="Cambria Math" panose="02040503050406030204" pitchFamily="18" charset="0"/>
                              </a:rPr>
                              <m:t>3</m:t>
                            </m:r>
                          </m:sup>
                        </m:sSubSup>
                      </m:oMath>
                    </m:oMathPara>
                  </a14:m>
                  <a:endParaRPr lang="pt-BR" dirty="0"/>
                </a:p>
              </p:txBody>
            </p:sp>
          </mc:Choice>
          <mc:Fallback>
            <p:sp>
              <p:nvSpPr>
                <p:cNvPr id="52" name="Rectangle 60">
                  <a:extLst>
                    <a:ext uri="{FF2B5EF4-FFF2-40B4-BE49-F238E27FC236}">
                      <a16:creationId xmlns:a16="http://schemas.microsoft.com/office/drawing/2014/main" id="{66937446-BA9E-507B-42AA-BD7D5CA5CE92}"/>
                    </a:ext>
                  </a:extLst>
                </p:cNvPr>
                <p:cNvSpPr>
                  <a:spLocks noRot="1" noChangeAspect="1" noMove="1" noResize="1" noEditPoints="1" noAdjustHandles="1" noChangeArrowheads="1" noChangeShapeType="1" noTextEdit="1"/>
                </p:cNvSpPr>
                <p:nvPr/>
              </p:nvSpPr>
              <p:spPr>
                <a:xfrm>
                  <a:off x="3228476" y="4368252"/>
                  <a:ext cx="634854" cy="397160"/>
                </a:xfrm>
                <a:prstGeom prst="rect">
                  <a:avLst/>
                </a:prstGeom>
                <a:blipFill>
                  <a:blip r:embed="rId1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53" name="Rectangle 61">
                  <a:extLst>
                    <a:ext uri="{FF2B5EF4-FFF2-40B4-BE49-F238E27FC236}">
                      <a16:creationId xmlns:a16="http://schemas.microsoft.com/office/drawing/2014/main" id="{B9CFCDFE-F12F-256A-C3A8-96516007F809}"/>
                    </a:ext>
                  </a:extLst>
                </p:cNvPr>
                <p:cNvSpPr/>
                <p:nvPr/>
              </p:nvSpPr>
              <p:spPr>
                <a:xfrm>
                  <a:off x="2595151" y="4935707"/>
                  <a:ext cx="640175" cy="3971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m:t>
                            </m:r>
                            <m:r>
                              <a:rPr lang="pt-BR" b="0" i="1" smtClean="0">
                                <a:latin typeface="Cambria Math" panose="02040503050406030204" pitchFamily="18" charset="0"/>
                              </a:rPr>
                              <m:t>,3</m:t>
                            </m:r>
                          </m:sub>
                          <m:sup>
                            <m:r>
                              <a:rPr lang="pt-BR" b="0" i="1" smtClean="0">
                                <a:latin typeface="Cambria Math" panose="02040503050406030204" pitchFamily="18" charset="0"/>
                              </a:rPr>
                              <m:t>3</m:t>
                            </m:r>
                          </m:sup>
                        </m:sSubSup>
                      </m:oMath>
                    </m:oMathPara>
                  </a14:m>
                  <a:endParaRPr lang="pt-BR" dirty="0"/>
                </a:p>
              </p:txBody>
            </p:sp>
          </mc:Choice>
          <mc:Fallback>
            <p:sp>
              <p:nvSpPr>
                <p:cNvPr id="53" name="Rectangle 61">
                  <a:extLst>
                    <a:ext uri="{FF2B5EF4-FFF2-40B4-BE49-F238E27FC236}">
                      <a16:creationId xmlns:a16="http://schemas.microsoft.com/office/drawing/2014/main" id="{B9CFCDFE-F12F-256A-C3A8-96516007F809}"/>
                    </a:ext>
                  </a:extLst>
                </p:cNvPr>
                <p:cNvSpPr>
                  <a:spLocks noRot="1" noChangeAspect="1" noMove="1" noResize="1" noEditPoints="1" noAdjustHandles="1" noChangeArrowheads="1" noChangeShapeType="1" noTextEdit="1"/>
                </p:cNvSpPr>
                <p:nvPr/>
              </p:nvSpPr>
              <p:spPr>
                <a:xfrm>
                  <a:off x="2595151" y="4935707"/>
                  <a:ext cx="640175" cy="397160"/>
                </a:xfrm>
                <a:prstGeom prst="rect">
                  <a:avLst/>
                </a:prstGeom>
                <a:blipFill>
                  <a:blip r:embed="rId16"/>
                  <a:stretch>
                    <a:fillRect/>
                  </a:stretch>
                </a:blipFill>
              </p:spPr>
              <p:txBody>
                <a:bodyPr/>
                <a:lstStyle/>
                <a:p>
                  <a:r>
                    <a:rPr lang="pt-BR">
                      <a:noFill/>
                    </a:rPr>
                    <a:t> </a:t>
                  </a:r>
                </a:p>
              </p:txBody>
            </p:sp>
          </mc:Fallback>
        </mc:AlternateContent>
        <p:sp>
          <p:nvSpPr>
            <p:cNvPr id="54" name="Right Brace 6">
              <a:extLst>
                <a:ext uri="{FF2B5EF4-FFF2-40B4-BE49-F238E27FC236}">
                  <a16:creationId xmlns:a16="http://schemas.microsoft.com/office/drawing/2014/main" id="{818057FA-AD8B-7976-A48C-03D3193BE27B}"/>
                </a:ext>
              </a:extLst>
            </p:cNvPr>
            <p:cNvSpPr/>
            <p:nvPr/>
          </p:nvSpPr>
          <p:spPr>
            <a:xfrm>
              <a:off x="9366114" y="1408002"/>
              <a:ext cx="461470" cy="416830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mc:Choice xmlns:a14="http://schemas.microsoft.com/office/drawing/2010/main" Requires="a14">
            <p:sp>
              <p:nvSpPr>
                <p:cNvPr id="55" name="Rectangle 16">
                  <a:extLst>
                    <a:ext uri="{FF2B5EF4-FFF2-40B4-BE49-F238E27FC236}">
                      <a16:creationId xmlns:a16="http://schemas.microsoft.com/office/drawing/2014/main" id="{385508B9-E3FE-18DA-7313-E6496AF86DA3}"/>
                    </a:ext>
                  </a:extLst>
                </p:cNvPr>
                <p:cNvSpPr/>
                <p:nvPr/>
              </p:nvSpPr>
              <p:spPr>
                <a:xfrm>
                  <a:off x="9834601" y="3276489"/>
                  <a:ext cx="1894493" cy="485197"/>
                </a:xfrm>
                <a:prstGeom prst="rect">
                  <a:avLst/>
                </a:prstGeom>
              </p:spPr>
              <p:txBody>
                <a:bodyPr wrap="none">
                  <a:spAutoFit/>
                </a:bodyPr>
                <a:lstStyle/>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 </m:t>
                      </m:r>
                    </m:oMath>
                  </a14:m>
                  <a:r>
                    <a:rPr lang="pt-BR" dirty="0">
                      <a:latin typeface="Cambria Math" panose="02040503050406030204" pitchFamily="18" charset="0"/>
                    </a:rPr>
                    <a:t>arg</a:t>
                  </a:r>
                  <a:r>
                    <a:rPr lang="pt-BR" dirty="0"/>
                    <a:t>. </a:t>
                  </a: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b="0" i="1" smtClean="0">
                                  <a:latin typeface="Cambria Math" panose="02040503050406030204" pitchFamily="18" charset="0"/>
                                </a:rPr>
                                <m:t>𝑞</m:t>
                              </m:r>
                            </m:sub>
                          </m:sSub>
                        </m:e>
                      </m:func>
                    </m:oMath>
                  </a14:m>
                  <a:endParaRPr lang="pt-BR" dirty="0"/>
                </a:p>
              </p:txBody>
            </p:sp>
          </mc:Choice>
          <mc:Fallback>
            <p:sp>
              <p:nvSpPr>
                <p:cNvPr id="55" name="Rectangle 16">
                  <a:extLst>
                    <a:ext uri="{FF2B5EF4-FFF2-40B4-BE49-F238E27FC236}">
                      <a16:creationId xmlns:a16="http://schemas.microsoft.com/office/drawing/2014/main" id="{385508B9-E3FE-18DA-7313-E6496AF86DA3}"/>
                    </a:ext>
                  </a:extLst>
                </p:cNvPr>
                <p:cNvSpPr>
                  <a:spLocks noRot="1" noChangeAspect="1" noMove="1" noResize="1" noEditPoints="1" noAdjustHandles="1" noChangeArrowheads="1" noChangeShapeType="1" noTextEdit="1"/>
                </p:cNvSpPr>
                <p:nvPr/>
              </p:nvSpPr>
              <p:spPr>
                <a:xfrm>
                  <a:off x="9834601" y="3276489"/>
                  <a:ext cx="1894493" cy="485197"/>
                </a:xfrm>
                <a:prstGeom prst="rect">
                  <a:avLst/>
                </a:prstGeom>
                <a:blipFill>
                  <a:blip r:embed="rId17"/>
                  <a:stretch>
                    <a:fillRect t="-7500" r="-6109" b="-2500"/>
                  </a:stretch>
                </a:blipFill>
              </p:spPr>
              <p:txBody>
                <a:bodyPr/>
                <a:lstStyle/>
                <a:p>
                  <a:r>
                    <a:rPr lang="pt-BR">
                      <a:noFill/>
                    </a:rPr>
                    <a:t> </a:t>
                  </a:r>
                </a:p>
              </p:txBody>
            </p:sp>
          </mc:Fallback>
        </mc:AlternateContent>
        <p:sp>
          <p:nvSpPr>
            <p:cNvPr id="63" name="Chave Direita 62">
              <a:extLst>
                <a:ext uri="{FF2B5EF4-FFF2-40B4-BE49-F238E27FC236}">
                  <a16:creationId xmlns:a16="http://schemas.microsoft.com/office/drawing/2014/main" id="{41CD946A-61C7-9AD9-F1AA-AA7168E59DC0}"/>
                </a:ext>
              </a:extLst>
            </p:cNvPr>
            <p:cNvSpPr/>
            <p:nvPr/>
          </p:nvSpPr>
          <p:spPr>
            <a:xfrm rot="5400000">
              <a:off x="1118569" y="5249446"/>
              <a:ext cx="162109" cy="7175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4" name="CaixaDeTexto 63">
              <a:extLst>
                <a:ext uri="{FF2B5EF4-FFF2-40B4-BE49-F238E27FC236}">
                  <a16:creationId xmlns:a16="http://schemas.microsoft.com/office/drawing/2014/main" id="{BF25A48B-AEEB-E75D-F3E3-ED29D1D54430}"/>
                </a:ext>
              </a:extLst>
            </p:cNvPr>
            <p:cNvSpPr txBox="1"/>
            <p:nvPr/>
          </p:nvSpPr>
          <p:spPr>
            <a:xfrm>
              <a:off x="585426" y="5689275"/>
              <a:ext cx="1244281" cy="461665"/>
            </a:xfrm>
            <a:prstGeom prst="rect">
              <a:avLst/>
            </a:prstGeom>
            <a:noFill/>
          </p:spPr>
          <p:txBody>
            <a:bodyPr wrap="square" rtlCol="0">
              <a:spAutoFit/>
            </a:bodyPr>
            <a:lstStyle/>
            <a:p>
              <a:pPr algn="ctr"/>
              <a:r>
                <a:rPr lang="pt-BR" sz="1200" dirty="0"/>
                <a:t>Saídas da camada anterior</a:t>
              </a:r>
            </a:p>
          </p:txBody>
        </p:sp>
        <p:sp>
          <p:nvSpPr>
            <p:cNvPr id="65" name="Chave Direita 64">
              <a:extLst>
                <a:ext uri="{FF2B5EF4-FFF2-40B4-BE49-F238E27FC236}">
                  <a16:creationId xmlns:a16="http://schemas.microsoft.com/office/drawing/2014/main" id="{DB9BBE83-A7C4-526C-5F4E-BA2C3E1F0D7E}"/>
                </a:ext>
              </a:extLst>
            </p:cNvPr>
            <p:cNvSpPr/>
            <p:nvPr/>
          </p:nvSpPr>
          <p:spPr>
            <a:xfrm rot="5400000">
              <a:off x="3199238" y="4582693"/>
              <a:ext cx="162109" cy="205329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6" name="CaixaDeTexto 65">
              <a:extLst>
                <a:ext uri="{FF2B5EF4-FFF2-40B4-BE49-F238E27FC236}">
                  <a16:creationId xmlns:a16="http://schemas.microsoft.com/office/drawing/2014/main" id="{8B10717B-2996-0C59-5A9C-ADA03D2B95AE}"/>
                </a:ext>
              </a:extLst>
            </p:cNvPr>
            <p:cNvSpPr txBox="1"/>
            <p:nvPr/>
          </p:nvSpPr>
          <p:spPr>
            <a:xfrm>
              <a:off x="2650049" y="5654981"/>
              <a:ext cx="1288157" cy="461665"/>
            </a:xfrm>
            <a:prstGeom prst="rect">
              <a:avLst/>
            </a:prstGeom>
            <a:noFill/>
          </p:spPr>
          <p:txBody>
            <a:bodyPr wrap="square" rtlCol="0">
              <a:spAutoFit/>
            </a:bodyPr>
            <a:lstStyle/>
            <a:p>
              <a:pPr algn="ctr"/>
              <a:r>
                <a:rPr lang="pt-BR" sz="1200" dirty="0"/>
                <a:t>Pesos da camada de saída</a:t>
              </a:r>
            </a:p>
          </p:txBody>
        </p:sp>
        <mc:AlternateContent xmlns:mc="http://schemas.openxmlformats.org/markup-compatibility/2006">
          <mc:Choice xmlns:a14="http://schemas.microsoft.com/office/drawing/2010/main" Requires="a14">
            <p:sp>
              <p:nvSpPr>
                <p:cNvPr id="68" name="CaixaDeTexto 67">
                  <a:extLst>
                    <a:ext uri="{FF2B5EF4-FFF2-40B4-BE49-F238E27FC236}">
                      <a16:creationId xmlns:a16="http://schemas.microsoft.com/office/drawing/2014/main" id="{CBED42AE-1174-5693-845A-32AEF05793B4}"/>
                    </a:ext>
                  </a:extLst>
                </p:cNvPr>
                <p:cNvSpPr txBox="1"/>
                <p:nvPr/>
              </p:nvSpPr>
              <p:spPr>
                <a:xfrm>
                  <a:off x="5252521" y="1456789"/>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1</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p:sp>
              <p:nvSpPr>
                <p:cNvPr id="68" name="CaixaDeTexto 67">
                  <a:extLst>
                    <a:ext uri="{FF2B5EF4-FFF2-40B4-BE49-F238E27FC236}">
                      <a16:creationId xmlns:a16="http://schemas.microsoft.com/office/drawing/2014/main" id="{CBED42AE-1174-5693-845A-32AEF05793B4}"/>
                    </a:ext>
                  </a:extLst>
                </p:cNvPr>
                <p:cNvSpPr txBox="1">
                  <a:spLocks noRot="1" noChangeAspect="1" noMove="1" noResize="1" noEditPoints="1" noAdjustHandles="1" noChangeArrowheads="1" noChangeShapeType="1" noTextEdit="1"/>
                </p:cNvSpPr>
                <p:nvPr/>
              </p:nvSpPr>
              <p:spPr>
                <a:xfrm>
                  <a:off x="5252521" y="1456789"/>
                  <a:ext cx="659808" cy="369332"/>
                </a:xfrm>
                <a:prstGeom prst="rect">
                  <a:avLst/>
                </a:prstGeom>
                <a:blipFill>
                  <a:blip r:embed="rId18"/>
                  <a:stretch>
                    <a:fillRect r="-15741" b="-11475"/>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69" name="CaixaDeTexto 68">
                  <a:extLst>
                    <a:ext uri="{FF2B5EF4-FFF2-40B4-BE49-F238E27FC236}">
                      <a16:creationId xmlns:a16="http://schemas.microsoft.com/office/drawing/2014/main" id="{6852E59A-5420-57DD-D1DC-52DC3181AD2D}"/>
                    </a:ext>
                  </a:extLst>
                </p:cNvPr>
                <p:cNvSpPr txBox="1"/>
                <p:nvPr/>
              </p:nvSpPr>
              <p:spPr>
                <a:xfrm>
                  <a:off x="5252404" y="3121846"/>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2</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p:sp>
              <p:nvSpPr>
                <p:cNvPr id="69" name="CaixaDeTexto 68">
                  <a:extLst>
                    <a:ext uri="{FF2B5EF4-FFF2-40B4-BE49-F238E27FC236}">
                      <a16:creationId xmlns:a16="http://schemas.microsoft.com/office/drawing/2014/main" id="{6852E59A-5420-57DD-D1DC-52DC3181AD2D}"/>
                    </a:ext>
                  </a:extLst>
                </p:cNvPr>
                <p:cNvSpPr txBox="1">
                  <a:spLocks noRot="1" noChangeAspect="1" noMove="1" noResize="1" noEditPoints="1" noAdjustHandles="1" noChangeArrowheads="1" noChangeShapeType="1" noTextEdit="1"/>
                </p:cNvSpPr>
                <p:nvPr/>
              </p:nvSpPr>
              <p:spPr>
                <a:xfrm>
                  <a:off x="5252404" y="3121846"/>
                  <a:ext cx="659808" cy="369332"/>
                </a:xfrm>
                <a:prstGeom prst="rect">
                  <a:avLst/>
                </a:prstGeom>
                <a:blipFill>
                  <a:blip r:embed="rId19"/>
                  <a:stretch>
                    <a:fillRect r="-16667" b="-13115"/>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0" name="CaixaDeTexto 69">
                  <a:extLst>
                    <a:ext uri="{FF2B5EF4-FFF2-40B4-BE49-F238E27FC236}">
                      <a16:creationId xmlns:a16="http://schemas.microsoft.com/office/drawing/2014/main" id="{061C4A21-0A22-7D79-5C21-0BE6B0DD8D69}"/>
                    </a:ext>
                  </a:extLst>
                </p:cNvPr>
                <p:cNvSpPr txBox="1"/>
                <p:nvPr/>
              </p:nvSpPr>
              <p:spPr>
                <a:xfrm>
                  <a:off x="5259059" y="4761161"/>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3</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p:sp>
              <p:nvSpPr>
                <p:cNvPr id="70" name="CaixaDeTexto 69">
                  <a:extLst>
                    <a:ext uri="{FF2B5EF4-FFF2-40B4-BE49-F238E27FC236}">
                      <a16:creationId xmlns:a16="http://schemas.microsoft.com/office/drawing/2014/main" id="{061C4A21-0A22-7D79-5C21-0BE6B0DD8D69}"/>
                    </a:ext>
                  </a:extLst>
                </p:cNvPr>
                <p:cNvSpPr txBox="1">
                  <a:spLocks noRot="1" noChangeAspect="1" noMove="1" noResize="1" noEditPoints="1" noAdjustHandles="1" noChangeArrowheads="1" noChangeShapeType="1" noTextEdit="1"/>
                </p:cNvSpPr>
                <p:nvPr/>
              </p:nvSpPr>
              <p:spPr>
                <a:xfrm>
                  <a:off x="5259059" y="4761161"/>
                  <a:ext cx="659808" cy="369332"/>
                </a:xfrm>
                <a:prstGeom prst="rect">
                  <a:avLst/>
                </a:prstGeom>
                <a:blipFill>
                  <a:blip r:embed="rId20"/>
                  <a:stretch>
                    <a:fillRect r="-16667" b="-13115"/>
                  </a:stretch>
                </a:blipFill>
              </p:spPr>
              <p:txBody>
                <a:bodyPr/>
                <a:lstStyle/>
                <a:p>
                  <a:r>
                    <a:rPr lang="pt-BR">
                      <a:noFill/>
                    </a:rPr>
                    <a:t> </a:t>
                  </a:r>
                </a:p>
              </p:txBody>
            </p:sp>
          </mc:Fallback>
        </mc:AlternateContent>
        <p:sp>
          <p:nvSpPr>
            <p:cNvPr id="71" name="Chave Direita 70">
              <a:extLst>
                <a:ext uri="{FF2B5EF4-FFF2-40B4-BE49-F238E27FC236}">
                  <a16:creationId xmlns:a16="http://schemas.microsoft.com/office/drawing/2014/main" id="{8F51F0A0-4E3F-E3AC-E646-A156FEBB6F4F}"/>
                </a:ext>
              </a:extLst>
            </p:cNvPr>
            <p:cNvSpPr/>
            <p:nvPr/>
          </p:nvSpPr>
          <p:spPr>
            <a:xfrm rot="5400000">
              <a:off x="4971593" y="5014547"/>
              <a:ext cx="159615" cy="170257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2" name="CaixaDeTexto 71">
              <a:extLst>
                <a:ext uri="{FF2B5EF4-FFF2-40B4-BE49-F238E27FC236}">
                  <a16:creationId xmlns:a16="http://schemas.microsoft.com/office/drawing/2014/main" id="{5DE3F024-776D-5B25-C9D9-A8662C1A96CD}"/>
                </a:ext>
              </a:extLst>
            </p:cNvPr>
            <p:cNvSpPr txBox="1"/>
            <p:nvPr/>
          </p:nvSpPr>
          <p:spPr>
            <a:xfrm>
              <a:off x="4431485" y="5952583"/>
              <a:ext cx="1288157" cy="461665"/>
            </a:xfrm>
            <a:prstGeom prst="rect">
              <a:avLst/>
            </a:prstGeom>
            <a:noFill/>
          </p:spPr>
          <p:txBody>
            <a:bodyPr wrap="square" rtlCol="0">
              <a:spAutoFit/>
            </a:bodyPr>
            <a:lstStyle/>
            <a:p>
              <a:pPr algn="ctr"/>
              <a:r>
                <a:rPr lang="pt-BR" sz="1200" dirty="0"/>
                <a:t>Camada de saída com 3 neurônios</a:t>
              </a:r>
            </a:p>
          </p:txBody>
        </p:sp>
        <mc:AlternateContent xmlns:mc="http://schemas.openxmlformats.org/markup-compatibility/2006">
          <mc:Choice xmlns:a14="http://schemas.microsoft.com/office/drawing/2010/main" Requires="a14">
            <p:sp>
              <p:nvSpPr>
                <p:cNvPr id="73" name="CaixaDeTexto 72">
                  <a:extLst>
                    <a:ext uri="{FF2B5EF4-FFF2-40B4-BE49-F238E27FC236}">
                      <a16:creationId xmlns:a16="http://schemas.microsoft.com/office/drawing/2014/main" id="{31851840-9D22-C641-B629-9CEBDB8937BC}"/>
                    </a:ext>
                  </a:extLst>
                </p:cNvPr>
                <p:cNvSpPr txBox="1"/>
                <p:nvPr/>
              </p:nvSpPr>
              <p:spPr>
                <a:xfrm>
                  <a:off x="7428555" y="1420986"/>
                  <a:ext cx="1833195"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1</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p:sp>
              <p:nvSpPr>
                <p:cNvPr id="73" name="CaixaDeTexto 72">
                  <a:extLst>
                    <a:ext uri="{FF2B5EF4-FFF2-40B4-BE49-F238E27FC236}">
                      <a16:creationId xmlns:a16="http://schemas.microsoft.com/office/drawing/2014/main" id="{31851840-9D22-C641-B629-9CEBDB8937BC}"/>
                    </a:ext>
                  </a:extLst>
                </p:cNvPr>
                <p:cNvSpPr txBox="1">
                  <a:spLocks noRot="1" noChangeAspect="1" noMove="1" noResize="1" noEditPoints="1" noAdjustHandles="1" noChangeArrowheads="1" noChangeShapeType="1" noTextEdit="1"/>
                </p:cNvSpPr>
                <p:nvPr/>
              </p:nvSpPr>
              <p:spPr>
                <a:xfrm>
                  <a:off x="7428555" y="1420986"/>
                  <a:ext cx="1833195" cy="811569"/>
                </a:xfrm>
                <a:prstGeom prst="rect">
                  <a:avLst/>
                </a:prstGeom>
                <a:blipFill>
                  <a:blip r:embed="rId21"/>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4" name="CaixaDeTexto 73">
                  <a:extLst>
                    <a:ext uri="{FF2B5EF4-FFF2-40B4-BE49-F238E27FC236}">
                      <a16:creationId xmlns:a16="http://schemas.microsoft.com/office/drawing/2014/main" id="{58C88001-69EE-C79B-F741-A563D260605F}"/>
                    </a:ext>
                  </a:extLst>
                </p:cNvPr>
                <p:cNvSpPr txBox="1"/>
                <p:nvPr/>
              </p:nvSpPr>
              <p:spPr>
                <a:xfrm>
                  <a:off x="7422480" y="3096243"/>
                  <a:ext cx="1839270"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2</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p:sp>
              <p:nvSpPr>
                <p:cNvPr id="74" name="CaixaDeTexto 73">
                  <a:extLst>
                    <a:ext uri="{FF2B5EF4-FFF2-40B4-BE49-F238E27FC236}">
                      <a16:creationId xmlns:a16="http://schemas.microsoft.com/office/drawing/2014/main" id="{58C88001-69EE-C79B-F741-A563D260605F}"/>
                    </a:ext>
                  </a:extLst>
                </p:cNvPr>
                <p:cNvSpPr txBox="1">
                  <a:spLocks noRot="1" noChangeAspect="1" noMove="1" noResize="1" noEditPoints="1" noAdjustHandles="1" noChangeArrowheads="1" noChangeShapeType="1" noTextEdit="1"/>
                </p:cNvSpPr>
                <p:nvPr/>
              </p:nvSpPr>
              <p:spPr>
                <a:xfrm>
                  <a:off x="7422480" y="3096243"/>
                  <a:ext cx="1839270" cy="811569"/>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5" name="CaixaDeTexto 74">
                  <a:extLst>
                    <a:ext uri="{FF2B5EF4-FFF2-40B4-BE49-F238E27FC236}">
                      <a16:creationId xmlns:a16="http://schemas.microsoft.com/office/drawing/2014/main" id="{B0D7F714-8998-CEBC-C60C-53899B7A274B}"/>
                    </a:ext>
                  </a:extLst>
                </p:cNvPr>
                <p:cNvSpPr txBox="1"/>
                <p:nvPr/>
              </p:nvSpPr>
              <p:spPr>
                <a:xfrm>
                  <a:off x="7428555" y="4724705"/>
                  <a:ext cx="1839270"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3</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3</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p:sp>
              <p:nvSpPr>
                <p:cNvPr id="75" name="CaixaDeTexto 74">
                  <a:extLst>
                    <a:ext uri="{FF2B5EF4-FFF2-40B4-BE49-F238E27FC236}">
                      <a16:creationId xmlns:a16="http://schemas.microsoft.com/office/drawing/2014/main" id="{B0D7F714-8998-CEBC-C60C-53899B7A274B}"/>
                    </a:ext>
                  </a:extLst>
                </p:cNvPr>
                <p:cNvSpPr txBox="1">
                  <a:spLocks noRot="1" noChangeAspect="1" noMove="1" noResize="1" noEditPoints="1" noAdjustHandles="1" noChangeArrowheads="1" noChangeShapeType="1" noTextEdit="1"/>
                </p:cNvSpPr>
                <p:nvPr/>
              </p:nvSpPr>
              <p:spPr>
                <a:xfrm>
                  <a:off x="7428555" y="4724705"/>
                  <a:ext cx="1839270" cy="811569"/>
                </a:xfrm>
                <a:prstGeom prst="rect">
                  <a:avLst/>
                </a:prstGeom>
                <a:blipFill>
                  <a:blip r:embed="rId23"/>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4236956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2C94B73-6640-7D25-AC65-6440294A34E2}"/>
                  </a:ext>
                </a:extLst>
              </p:cNvPr>
              <p:cNvSpPr>
                <a:spLocks noGrp="1"/>
              </p:cNvSpPr>
              <p:nvPr>
                <p:ph idx="1"/>
              </p:nvPr>
            </p:nvSpPr>
            <p:spPr>
              <a:xfrm>
                <a:off x="5334001" y="1825624"/>
                <a:ext cx="6667499" cy="5032375"/>
              </a:xfrm>
            </p:spPr>
            <p:txBody>
              <a:bodyPr>
                <a:normAutofit/>
              </a:bodyPr>
              <a:lstStyle/>
              <a:p>
                <a:r>
                  <a:rPr lang="pt-BR" dirty="0"/>
                  <a:t>Até agora, usamos um neurônio (sem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para mapear valores de </a:t>
                </a:r>
                <a14:m>
                  <m:oMath xmlns:m="http://schemas.openxmlformats.org/officeDocument/2006/math">
                    <m:r>
                      <a:rPr lang="pt-BR" b="1" i="1" smtClean="0">
                        <a:latin typeface="Cambria Math" panose="02040503050406030204" pitchFamily="18" charset="0"/>
                      </a:rPr>
                      <m:t>𝒙</m:t>
                    </m:r>
                  </m:oMath>
                </a14:m>
                <a:r>
                  <a:rPr lang="pt-BR" dirty="0"/>
                  <a:t> em </a:t>
                </a:r>
                <a14:m>
                  <m:oMath xmlns:m="http://schemas.openxmlformats.org/officeDocument/2006/math">
                    <m:r>
                      <a:rPr lang="pt-BR" b="0" i="1" smtClean="0">
                        <a:latin typeface="Cambria Math" panose="02040503050406030204" pitchFamily="18" charset="0"/>
                      </a:rPr>
                      <m:t>𝑦</m:t>
                    </m:r>
                  </m:oMath>
                </a14:m>
                <a:r>
                  <a:rPr lang="pt-BR" dirty="0"/>
                  <a:t>, ou seja, encontrar uma </a:t>
                </a:r>
                <a:r>
                  <a:rPr lang="pt-BR" b="1" i="1" dirty="0"/>
                  <a:t>relação linear </a:t>
                </a:r>
                <a:r>
                  <a:rPr lang="pt-BR" dirty="0"/>
                  <a:t>entre eles.</a:t>
                </a:r>
              </a:p>
              <a:p>
                <a:pPr lvl="1">
                  <a:buFont typeface="Wingdings" panose="05000000000000000000" pitchFamily="2" charset="2"/>
                  <a:buChar char="§"/>
                </a:pPr>
                <a:r>
                  <a:rPr lang="pt-BR" dirty="0"/>
                  <a:t>Lembrando que, em geral, </a:t>
                </a:r>
                <a14:m>
                  <m:oMath xmlns:m="http://schemas.openxmlformats.org/officeDocument/2006/math">
                    <m:r>
                      <a:rPr lang="pt-BR" b="1" i="1" smtClean="0">
                        <a:latin typeface="Cambria Math" panose="02040503050406030204" pitchFamily="18" charset="0"/>
                      </a:rPr>
                      <m:t>𝒙</m:t>
                    </m:r>
                  </m:oMath>
                </a14:m>
                <a:r>
                  <a:rPr lang="pt-BR" dirty="0"/>
                  <a:t> é um vetor contendo vários atributos.</a:t>
                </a:r>
              </a:p>
              <a:p>
                <a:r>
                  <a:rPr lang="pt-BR" dirty="0"/>
                  <a:t>Entretanto, os neurônios podem ser usados para </a:t>
                </a:r>
                <a:r>
                  <a:rPr lang="pt-BR" b="1" i="1" dirty="0">
                    <a:solidFill>
                      <a:srgbClr val="00B050"/>
                    </a:solidFill>
                  </a:rPr>
                  <a:t>classificação binária</a:t>
                </a:r>
                <a:r>
                  <a:rPr lang="pt-BR" dirty="0"/>
                  <a:t> se usarmos uma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do tipo sigmoide (ou logística), por exemplo.</a:t>
                </a:r>
              </a:p>
            </p:txBody>
          </p:sp>
        </mc:Choice>
        <mc:Fallback xmlns="">
          <p:sp>
            <p:nvSpPr>
              <p:cNvPr id="3" name="Espaço Reservado para Conteúdo 2">
                <a:extLst>
                  <a:ext uri="{FF2B5EF4-FFF2-40B4-BE49-F238E27FC236}">
                    <a16:creationId xmlns:a16="http://schemas.microsoft.com/office/drawing/2014/main" id="{32C94B73-6640-7D25-AC65-6440294A34E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3"/>
                <a:stretch>
                  <a:fillRect l="-1645" t="-1937" r="-64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03D770E7-80DC-0224-BFEE-C9BD3DF29324}"/>
                  </a:ext>
                </a:extLst>
              </p:cNvPr>
              <p:cNvSpPr txBox="1"/>
              <p:nvPr/>
            </p:nvSpPr>
            <p:spPr>
              <a:xfrm>
                <a:off x="380323" y="4121587"/>
                <a:ext cx="4933950" cy="10831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b="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b="0" i="1" smtClean="0">
                          <a:latin typeface="Cambria Math" panose="02040503050406030204" pitchFamily="18" charset="0"/>
                        </a:rPr>
                        <m:t>=</m:t>
                      </m:r>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r>
                        <a:rPr lang="pt-BR" sz="2000" b="0" i="1" smtClean="0">
                          <a:latin typeface="Cambria Math" panose="02040503050406030204" pitchFamily="18" charset="0"/>
                        </a:rPr>
                        <m:t>=</m:t>
                      </m:r>
                      <m:d>
                        <m:dPr>
                          <m:ctrlPr>
                            <a:rPr lang="pt-BR" sz="2000" i="1">
                              <a:latin typeface="Cambria Math" panose="02040503050406030204" pitchFamily="18" charset="0"/>
                            </a:rPr>
                          </m:ctrlPr>
                        </m:dPr>
                        <m:e>
                          <m:nary>
                            <m:naryPr>
                              <m:chr m:val="∑"/>
                              <m:ctrlPr>
                                <a:rPr lang="pt-BR" sz="2000" i="1">
                                  <a:latin typeface="Cambria Math" panose="02040503050406030204" pitchFamily="18" charset="0"/>
                                </a:rPr>
                              </m:ctrlPr>
                            </m:naryPr>
                            <m:sub>
                              <m:r>
                                <m:rPr>
                                  <m:brk m:alnAt="23"/>
                                </m:rPr>
                                <a:rPr lang="pt-BR" sz="2000" i="1">
                                  <a:latin typeface="Cambria Math" panose="02040503050406030204" pitchFamily="18" charset="0"/>
                                </a:rPr>
                                <m:t>𝑘</m:t>
                              </m:r>
                              <m:r>
                                <a:rPr lang="pt-BR" sz="2000" i="1">
                                  <a:latin typeface="Cambria Math" panose="02040503050406030204" pitchFamily="18" charset="0"/>
                                </a:rPr>
                                <m:t>=1</m:t>
                              </m:r>
                            </m:sub>
                            <m:sup>
                              <m:r>
                                <a:rPr lang="pt-BR" sz="2000" i="1">
                                  <a:latin typeface="Cambria Math" panose="02040503050406030204" pitchFamily="18" charset="0"/>
                                </a:rPr>
                                <m:t>𝐾</m:t>
                              </m:r>
                            </m:sup>
                            <m:e>
                              <m:sSub>
                                <m:sSubPr>
                                  <m:ctrlPr>
                                    <a:rPr lang="pt-BR" sz="2000" i="1">
                                      <a:latin typeface="Cambria Math" panose="02040503050406030204" pitchFamily="18" charset="0"/>
                                    </a:rPr>
                                  </m:ctrlPr>
                                </m:sSubPr>
                                <m:e>
                                  <m:r>
                                    <a:rPr lang="pt-BR" sz="2000" i="1">
                                      <a:latin typeface="Cambria Math" panose="02040503050406030204" pitchFamily="18" charset="0"/>
                                    </a:rPr>
                                    <m:t>𝑤</m:t>
                                  </m:r>
                                </m:e>
                                <m:sub>
                                  <m:r>
                                    <a:rPr lang="pt-BR" sz="2000" i="1">
                                      <a:latin typeface="Cambria Math" panose="02040503050406030204" pitchFamily="18" charset="0"/>
                                    </a:rPr>
                                    <m:t>𝑘</m:t>
                                  </m:r>
                                </m:sub>
                              </m:s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𝑘</m:t>
                                  </m:r>
                                </m:sub>
                              </m:sSub>
                            </m:e>
                          </m:nary>
                        </m:e>
                      </m:d>
                      <m:r>
                        <a:rPr lang="pt-BR" sz="2000" i="1">
                          <a:latin typeface="Cambria Math" panose="02040503050406030204" pitchFamily="18" charset="0"/>
                        </a:rPr>
                        <m:t>+</m:t>
                      </m:r>
                      <m:r>
                        <a:rPr lang="pt-BR" sz="2000" i="1">
                          <a:latin typeface="Cambria Math" panose="02040503050406030204" pitchFamily="18" charset="0"/>
                        </a:rPr>
                        <m:t>𝑏</m:t>
                      </m:r>
                    </m:oMath>
                  </m:oMathPara>
                </a14:m>
                <a:endParaRPr lang="pt-BR" sz="2000" dirty="0"/>
              </a:p>
            </p:txBody>
          </p:sp>
        </mc:Choice>
        <mc:Fallback xmlns="">
          <p:sp>
            <p:nvSpPr>
              <p:cNvPr id="29" name="CaixaDeTexto 28">
                <a:extLst>
                  <a:ext uri="{FF2B5EF4-FFF2-40B4-BE49-F238E27FC236}">
                    <a16:creationId xmlns:a16="http://schemas.microsoft.com/office/drawing/2014/main" id="{03D770E7-80DC-0224-BFEE-C9BD3DF29324}"/>
                  </a:ext>
                </a:extLst>
              </p:cNvPr>
              <p:cNvSpPr txBox="1">
                <a:spLocks noRot="1" noChangeAspect="1" noMove="1" noResize="1" noEditPoints="1" noAdjustHandles="1" noChangeArrowheads="1" noChangeShapeType="1" noTextEdit="1"/>
              </p:cNvSpPr>
              <p:nvPr/>
            </p:nvSpPr>
            <p:spPr>
              <a:xfrm>
                <a:off x="380323" y="4121587"/>
                <a:ext cx="4933950" cy="1083182"/>
              </a:xfrm>
              <a:prstGeom prst="rect">
                <a:avLst/>
              </a:prstGeom>
              <a:blipFill>
                <a:blip r:embed="rId4"/>
                <a:stretch>
                  <a:fillRect/>
                </a:stretch>
              </a:blipFill>
            </p:spPr>
            <p:txBody>
              <a:bodyPr/>
              <a:lstStyle/>
              <a:p>
                <a:r>
                  <a:rPr lang="pt-BR">
                    <a:noFill/>
                  </a:rPr>
                  <a:t> </a:t>
                </a:r>
              </a:p>
            </p:txBody>
          </p:sp>
        </mc:Fallback>
      </mc:AlternateContent>
      <p:grpSp>
        <p:nvGrpSpPr>
          <p:cNvPr id="36" name="Agrupar 35">
            <a:extLst>
              <a:ext uri="{FF2B5EF4-FFF2-40B4-BE49-F238E27FC236}">
                <a16:creationId xmlns:a16="http://schemas.microsoft.com/office/drawing/2014/main" id="{DB9D5716-3F3D-8053-1E86-826E1E5D06C9}"/>
              </a:ext>
            </a:extLst>
          </p:cNvPr>
          <p:cNvGrpSpPr/>
          <p:nvPr/>
        </p:nvGrpSpPr>
        <p:grpSpPr>
          <a:xfrm>
            <a:off x="1641363" y="2736413"/>
            <a:ext cx="2181561" cy="1385174"/>
            <a:chOff x="966417" y="2820739"/>
            <a:chExt cx="2181561" cy="1385174"/>
          </a:xfrm>
        </p:grpSpPr>
        <p:sp>
          <p:nvSpPr>
            <p:cNvPr id="16" name="Elipse 15">
              <a:extLst>
                <a:ext uri="{FF2B5EF4-FFF2-40B4-BE49-F238E27FC236}">
                  <a16:creationId xmlns:a16="http://schemas.microsoft.com/office/drawing/2014/main" id="{4A4BFFEE-B40C-2746-4BF3-385E20CC8D5D}"/>
                </a:ext>
              </a:extLst>
            </p:cNvPr>
            <p:cNvSpPr/>
            <p:nvPr/>
          </p:nvSpPr>
          <p:spPr>
            <a:xfrm>
              <a:off x="1902749" y="329675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7" name="Conector de Seta Reta 16">
              <a:extLst>
                <a:ext uri="{FF2B5EF4-FFF2-40B4-BE49-F238E27FC236}">
                  <a16:creationId xmlns:a16="http://schemas.microsoft.com/office/drawing/2014/main" id="{F738A465-D7D7-1E83-0C87-E1809CA10CBF}"/>
                </a:ext>
              </a:extLst>
            </p:cNvPr>
            <p:cNvCxnSpPr>
              <a:cxnSpLocks/>
              <a:stCxn id="19" idx="3"/>
              <a:endCxn id="16" idx="2"/>
            </p:cNvCxnSpPr>
            <p:nvPr/>
          </p:nvCxnSpPr>
          <p:spPr>
            <a:xfrm>
              <a:off x="1484513" y="3083391"/>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AE6211D-9F99-3084-2B82-A1F07692ABBD}"/>
                    </a:ext>
                  </a:extLst>
                </p:cNvPr>
                <p:cNvSpPr txBox="1"/>
                <p:nvPr/>
              </p:nvSpPr>
              <p:spPr>
                <a:xfrm>
                  <a:off x="1101974" y="2898725"/>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9" name="CaixaDeTexto 18">
                  <a:extLst>
                    <a:ext uri="{FF2B5EF4-FFF2-40B4-BE49-F238E27FC236}">
                      <a16:creationId xmlns:a16="http://schemas.microsoft.com/office/drawing/2014/main" id="{9AE6211D-9F99-3084-2B82-A1F07692ABBD}"/>
                    </a:ext>
                  </a:extLst>
                </p:cNvPr>
                <p:cNvSpPr txBox="1">
                  <a:spLocks noRot="1" noChangeAspect="1" noMove="1" noResize="1" noEditPoints="1" noAdjustHandles="1" noChangeArrowheads="1" noChangeShapeType="1" noTextEdit="1"/>
                </p:cNvSpPr>
                <p:nvPr/>
              </p:nvSpPr>
              <p:spPr>
                <a:xfrm>
                  <a:off x="1101974" y="2898725"/>
                  <a:ext cx="382539"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725ED022-9753-8A80-0CEA-6D59E56C0DB0}"/>
                    </a:ext>
                  </a:extLst>
                </p:cNvPr>
                <p:cNvSpPr txBox="1"/>
                <p:nvPr/>
              </p:nvSpPr>
              <p:spPr>
                <a:xfrm>
                  <a:off x="1102295" y="33117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0" name="CaixaDeTexto 19">
                  <a:extLst>
                    <a:ext uri="{FF2B5EF4-FFF2-40B4-BE49-F238E27FC236}">
                      <a16:creationId xmlns:a16="http://schemas.microsoft.com/office/drawing/2014/main" id="{725ED022-9753-8A80-0CEA-6D59E56C0DB0}"/>
                    </a:ext>
                  </a:extLst>
                </p:cNvPr>
                <p:cNvSpPr txBox="1">
                  <a:spLocks noRot="1" noChangeAspect="1" noMove="1" noResize="1" noEditPoints="1" noAdjustHandles="1" noChangeArrowheads="1" noChangeShapeType="1" noTextEdit="1"/>
                </p:cNvSpPr>
                <p:nvPr/>
              </p:nvSpPr>
              <p:spPr>
                <a:xfrm>
                  <a:off x="1102295" y="3311741"/>
                  <a:ext cx="370290" cy="369332"/>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8956C8FF-D0B6-8592-3B19-F6192282797D}"/>
                    </a:ext>
                  </a:extLst>
                </p:cNvPr>
                <p:cNvSpPr txBox="1"/>
                <p:nvPr/>
              </p:nvSpPr>
              <p:spPr>
                <a:xfrm>
                  <a:off x="1090045" y="3836581"/>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21" name="CaixaDeTexto 20">
                  <a:extLst>
                    <a:ext uri="{FF2B5EF4-FFF2-40B4-BE49-F238E27FC236}">
                      <a16:creationId xmlns:a16="http://schemas.microsoft.com/office/drawing/2014/main" id="{8956C8FF-D0B6-8592-3B19-F6192282797D}"/>
                    </a:ext>
                  </a:extLst>
                </p:cNvPr>
                <p:cNvSpPr txBox="1">
                  <a:spLocks noRot="1" noChangeAspect="1" noMove="1" noResize="1" noEditPoints="1" noAdjustHandles="1" noChangeArrowheads="1" noChangeShapeType="1" noTextEdit="1"/>
                </p:cNvSpPr>
                <p:nvPr/>
              </p:nvSpPr>
              <p:spPr>
                <a:xfrm>
                  <a:off x="1090045" y="3836581"/>
                  <a:ext cx="382540" cy="369332"/>
                </a:xfrm>
                <a:prstGeom prst="rect">
                  <a:avLst/>
                </a:prstGeom>
                <a:blipFill>
                  <a:blip r:embed="rId7"/>
                  <a:stretch>
                    <a:fillRect r="-3226"/>
                  </a:stretch>
                </a:blipFill>
              </p:spPr>
              <p:txBody>
                <a:bodyPr/>
                <a:lstStyle/>
                <a:p>
                  <a:r>
                    <a:rPr lang="pt-BR">
                      <a:noFill/>
                    </a:rPr>
                    <a:t> </a:t>
                  </a:r>
                </a:p>
              </p:txBody>
            </p:sp>
          </mc:Fallback>
        </mc:AlternateContent>
        <p:cxnSp>
          <p:nvCxnSpPr>
            <p:cNvPr id="22" name="Conector de Seta Reta 21">
              <a:extLst>
                <a:ext uri="{FF2B5EF4-FFF2-40B4-BE49-F238E27FC236}">
                  <a16:creationId xmlns:a16="http://schemas.microsoft.com/office/drawing/2014/main" id="{AE6B8BFF-0298-5DDD-1C73-68F2742D0A09}"/>
                </a:ext>
              </a:extLst>
            </p:cNvPr>
            <p:cNvCxnSpPr>
              <a:cxnSpLocks/>
              <a:stCxn id="20" idx="3"/>
              <a:endCxn id="16" idx="2"/>
            </p:cNvCxnSpPr>
            <p:nvPr/>
          </p:nvCxnSpPr>
          <p:spPr>
            <a:xfrm>
              <a:off x="1472585" y="3496407"/>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DEEB8A44-0AFA-3D48-5B4F-F6968BF99442}"/>
                </a:ext>
              </a:extLst>
            </p:cNvPr>
            <p:cNvCxnSpPr>
              <a:cxnSpLocks/>
              <a:stCxn id="21" idx="3"/>
              <a:endCxn id="16" idx="2"/>
            </p:cNvCxnSpPr>
            <p:nvPr/>
          </p:nvCxnSpPr>
          <p:spPr>
            <a:xfrm flipV="1">
              <a:off x="1472585" y="3579779"/>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848FDBAE-E320-CF47-EE26-601D65968EE0}"/>
                    </a:ext>
                  </a:extLst>
                </p:cNvPr>
                <p:cNvSpPr txBox="1"/>
                <p:nvPr/>
              </p:nvSpPr>
              <p:spPr>
                <a:xfrm flipH="1">
                  <a:off x="966417" y="3685802"/>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24" name="CaixaDeTexto 23">
                  <a:extLst>
                    <a:ext uri="{FF2B5EF4-FFF2-40B4-BE49-F238E27FC236}">
                      <a16:creationId xmlns:a16="http://schemas.microsoft.com/office/drawing/2014/main" id="{848FDBAE-E320-CF47-EE26-601D65968EE0}"/>
                    </a:ext>
                  </a:extLst>
                </p:cNvPr>
                <p:cNvSpPr txBox="1">
                  <a:spLocks noRot="1" noChangeAspect="1" noMove="1" noResize="1" noEditPoints="1" noAdjustHandles="1" noChangeArrowheads="1" noChangeShapeType="1" noTextEdit="1"/>
                </p:cNvSpPr>
                <p:nvPr/>
              </p:nvSpPr>
              <p:spPr>
                <a:xfrm flipH="1">
                  <a:off x="966417" y="3685802"/>
                  <a:ext cx="653654" cy="276999"/>
                </a:xfrm>
                <a:prstGeom prst="rect">
                  <a:avLst/>
                </a:prstGeom>
                <a:blipFill>
                  <a:blip r:embed="rId8"/>
                  <a:stretch>
                    <a:fillRect b="-6667"/>
                  </a:stretch>
                </a:blipFill>
              </p:spPr>
              <p:txBody>
                <a:bodyPr/>
                <a:lstStyle/>
                <a:p>
                  <a:r>
                    <a:rPr lang="pt-BR">
                      <a:noFill/>
                    </a:rPr>
                    <a:t> </a:t>
                  </a:r>
                </a:p>
              </p:txBody>
            </p:sp>
          </mc:Fallback>
        </mc:AlternateContent>
        <p:cxnSp>
          <p:nvCxnSpPr>
            <p:cNvPr id="25" name="Conector de Seta Reta 24">
              <a:extLst>
                <a:ext uri="{FF2B5EF4-FFF2-40B4-BE49-F238E27FC236}">
                  <a16:creationId xmlns:a16="http://schemas.microsoft.com/office/drawing/2014/main" id="{75A410CD-A71A-05F0-BC22-DAD01FC50E96}"/>
                </a:ext>
              </a:extLst>
            </p:cNvPr>
            <p:cNvCxnSpPr>
              <a:cxnSpLocks/>
            </p:cNvCxnSpPr>
            <p:nvPr/>
          </p:nvCxnSpPr>
          <p:spPr>
            <a:xfrm>
              <a:off x="2181876" y="315430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99396011-90B0-85E9-C2D5-978ACB14913C}"/>
                </a:ext>
              </a:extLst>
            </p:cNvPr>
            <p:cNvCxnSpPr>
              <a:cxnSpLocks/>
            </p:cNvCxnSpPr>
            <p:nvPr/>
          </p:nvCxnSpPr>
          <p:spPr>
            <a:xfrm flipV="1">
              <a:off x="2468806" y="3578044"/>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D7E3DB53-8749-4831-544A-B6BEA001E78F}"/>
                    </a:ext>
                  </a:extLst>
                </p:cNvPr>
                <p:cNvSpPr txBox="1"/>
                <p:nvPr/>
              </p:nvSpPr>
              <p:spPr>
                <a:xfrm>
                  <a:off x="2732144" y="3364016"/>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27" name="CaixaDeTexto 26">
                  <a:extLst>
                    <a:ext uri="{FF2B5EF4-FFF2-40B4-BE49-F238E27FC236}">
                      <a16:creationId xmlns:a16="http://schemas.microsoft.com/office/drawing/2014/main" id="{D7E3DB53-8749-4831-544A-B6BEA001E78F}"/>
                    </a:ext>
                  </a:extLst>
                </p:cNvPr>
                <p:cNvSpPr txBox="1">
                  <a:spLocks noRot="1" noChangeAspect="1" noMove="1" noResize="1" noEditPoints="1" noAdjustHandles="1" noChangeArrowheads="1" noChangeShapeType="1" noTextEdit="1"/>
                </p:cNvSpPr>
                <p:nvPr/>
              </p:nvSpPr>
              <p:spPr>
                <a:xfrm>
                  <a:off x="2732144" y="3364016"/>
                  <a:ext cx="415834" cy="369332"/>
                </a:xfrm>
                <a:prstGeom prst="rect">
                  <a:avLst/>
                </a:prstGeom>
                <a:blipFill>
                  <a:blip r:embed="rId9"/>
                  <a:stretch>
                    <a:fillRect t="-6557" r="-19118"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F80C414E-7382-E2DD-94E5-309CBEF77F45}"/>
                    </a:ext>
                  </a:extLst>
                </p:cNvPr>
                <p:cNvSpPr txBox="1"/>
                <p:nvPr/>
              </p:nvSpPr>
              <p:spPr>
                <a:xfrm>
                  <a:off x="1994508" y="2820739"/>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28" name="CaixaDeTexto 27">
                  <a:extLst>
                    <a:ext uri="{FF2B5EF4-FFF2-40B4-BE49-F238E27FC236}">
                      <a16:creationId xmlns:a16="http://schemas.microsoft.com/office/drawing/2014/main" id="{F80C414E-7382-E2DD-94E5-309CBEF77F45}"/>
                    </a:ext>
                  </a:extLst>
                </p:cNvPr>
                <p:cNvSpPr txBox="1">
                  <a:spLocks noRot="1" noChangeAspect="1" noMove="1" noResize="1" noEditPoints="1" noAdjustHandles="1" noChangeArrowheads="1" noChangeShapeType="1" noTextEdit="1"/>
                </p:cNvSpPr>
                <p:nvPr/>
              </p:nvSpPr>
              <p:spPr>
                <a:xfrm>
                  <a:off x="1994508" y="2820739"/>
                  <a:ext cx="382539"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311E7D45-421F-FD9B-5244-68871A7971DA}"/>
                    </a:ext>
                  </a:extLst>
                </p:cNvPr>
                <p:cNvSpPr txBox="1"/>
                <p:nvPr/>
              </p:nvSpPr>
              <p:spPr>
                <a:xfrm>
                  <a:off x="2461004" y="3294443"/>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31" name="CaixaDeTexto 30">
                  <a:extLst>
                    <a:ext uri="{FF2B5EF4-FFF2-40B4-BE49-F238E27FC236}">
                      <a16:creationId xmlns:a16="http://schemas.microsoft.com/office/drawing/2014/main" id="{311E7D45-421F-FD9B-5244-68871A7971DA}"/>
                    </a:ext>
                  </a:extLst>
                </p:cNvPr>
                <p:cNvSpPr txBox="1">
                  <a:spLocks noRot="1" noChangeAspect="1" noMove="1" noResize="1" noEditPoints="1" noAdjustHandles="1" noChangeArrowheads="1" noChangeShapeType="1" noTextEdit="1"/>
                </p:cNvSpPr>
                <p:nvPr/>
              </p:nvSpPr>
              <p:spPr>
                <a:xfrm>
                  <a:off x="2461004" y="3294443"/>
                  <a:ext cx="382539" cy="276999"/>
                </a:xfrm>
                <a:prstGeom prst="rect">
                  <a:avLst/>
                </a:prstGeom>
                <a:blipFill>
                  <a:blip r:embed="rId11"/>
                  <a:stretch>
                    <a:fillRect l="-9524" r="-6349"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8B2E4764-75A0-3331-2493-0C3DC067F3A3}"/>
                    </a:ext>
                  </a:extLst>
                </p:cNvPr>
                <p:cNvSpPr txBox="1"/>
                <p:nvPr/>
              </p:nvSpPr>
              <p:spPr>
                <a:xfrm>
                  <a:off x="1530393" y="2998399"/>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33" name="CaixaDeTexto 32">
                  <a:extLst>
                    <a:ext uri="{FF2B5EF4-FFF2-40B4-BE49-F238E27FC236}">
                      <a16:creationId xmlns:a16="http://schemas.microsoft.com/office/drawing/2014/main" id="{8B2E4764-75A0-3331-2493-0C3DC067F3A3}"/>
                    </a:ext>
                  </a:extLst>
                </p:cNvPr>
                <p:cNvSpPr txBox="1">
                  <a:spLocks noRot="1" noChangeAspect="1" noMove="1" noResize="1" noEditPoints="1" noAdjustHandles="1" noChangeArrowheads="1" noChangeShapeType="1" noTextEdit="1"/>
                </p:cNvSpPr>
                <p:nvPr/>
              </p:nvSpPr>
              <p:spPr>
                <a:xfrm>
                  <a:off x="1530393" y="2998399"/>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F1A75FF8-6A92-B614-F362-7D955F8D847D}"/>
                    </a:ext>
                  </a:extLst>
                </p:cNvPr>
                <p:cNvSpPr txBox="1"/>
                <p:nvPr/>
              </p:nvSpPr>
              <p:spPr>
                <a:xfrm>
                  <a:off x="1414959" y="326494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34" name="CaixaDeTexto 33">
                  <a:extLst>
                    <a:ext uri="{FF2B5EF4-FFF2-40B4-BE49-F238E27FC236}">
                      <a16:creationId xmlns:a16="http://schemas.microsoft.com/office/drawing/2014/main" id="{F1A75FF8-6A92-B614-F362-7D955F8D847D}"/>
                    </a:ext>
                  </a:extLst>
                </p:cNvPr>
                <p:cNvSpPr txBox="1">
                  <a:spLocks noRot="1" noChangeAspect="1" noMove="1" noResize="1" noEditPoints="1" noAdjustHandles="1" noChangeArrowheads="1" noChangeShapeType="1" noTextEdit="1"/>
                </p:cNvSpPr>
                <p:nvPr/>
              </p:nvSpPr>
              <p:spPr>
                <a:xfrm>
                  <a:off x="1414959" y="3264947"/>
                  <a:ext cx="418236" cy="307777"/>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55C91486-744C-E659-E4C0-4A50A45CAC63}"/>
                    </a:ext>
                  </a:extLst>
                </p:cNvPr>
                <p:cNvSpPr txBox="1"/>
                <p:nvPr/>
              </p:nvSpPr>
              <p:spPr>
                <a:xfrm>
                  <a:off x="1542139" y="3749340"/>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35" name="CaixaDeTexto 34">
                  <a:extLst>
                    <a:ext uri="{FF2B5EF4-FFF2-40B4-BE49-F238E27FC236}">
                      <a16:creationId xmlns:a16="http://schemas.microsoft.com/office/drawing/2014/main" id="{55C91486-744C-E659-E4C0-4A50A45CAC63}"/>
                    </a:ext>
                  </a:extLst>
                </p:cNvPr>
                <p:cNvSpPr txBox="1">
                  <a:spLocks noRot="1" noChangeAspect="1" noMove="1" noResize="1" noEditPoints="1" noAdjustHandles="1" noChangeArrowheads="1" noChangeShapeType="1" noTextEdit="1"/>
                </p:cNvSpPr>
                <p:nvPr/>
              </p:nvSpPr>
              <p:spPr>
                <a:xfrm>
                  <a:off x="1542139" y="3749340"/>
                  <a:ext cx="418236" cy="307777"/>
                </a:xfrm>
                <a:prstGeom prst="rect">
                  <a:avLst/>
                </a:prstGeom>
                <a:blipFill>
                  <a:blip r:embed="rId14"/>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231620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grpSp>
        <p:nvGrpSpPr>
          <p:cNvPr id="34" name="Agrupar 33">
            <a:extLst>
              <a:ext uri="{FF2B5EF4-FFF2-40B4-BE49-F238E27FC236}">
                <a16:creationId xmlns:a16="http://schemas.microsoft.com/office/drawing/2014/main" id="{90CA9C25-39E9-E152-F8A6-81422FC932CD}"/>
              </a:ext>
            </a:extLst>
          </p:cNvPr>
          <p:cNvGrpSpPr/>
          <p:nvPr/>
        </p:nvGrpSpPr>
        <p:grpSpPr>
          <a:xfrm>
            <a:off x="499869" y="1583227"/>
            <a:ext cx="4933950" cy="1618458"/>
            <a:chOff x="499869" y="1583227"/>
            <a:chExt cx="4933950" cy="1618458"/>
          </a:xfrm>
        </p:grpSpPr>
        <p:sp>
          <p:nvSpPr>
            <p:cNvPr id="4" name="Elipse 3">
              <a:extLst>
                <a:ext uri="{FF2B5EF4-FFF2-40B4-BE49-F238E27FC236}">
                  <a16:creationId xmlns:a16="http://schemas.microsoft.com/office/drawing/2014/main" id="{5EBF5DC9-2FC4-3BB6-6571-56613842DD57}"/>
                </a:ext>
              </a:extLst>
            </p:cNvPr>
            <p:cNvSpPr/>
            <p:nvPr/>
          </p:nvSpPr>
          <p:spPr>
            <a:xfrm>
              <a:off x="2207548" y="2059238"/>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5" name="Conector de Seta Reta 4">
              <a:extLst>
                <a:ext uri="{FF2B5EF4-FFF2-40B4-BE49-F238E27FC236}">
                  <a16:creationId xmlns:a16="http://schemas.microsoft.com/office/drawing/2014/main" id="{9438ADB6-942B-C97A-3127-AB6D4B8B365B}"/>
                </a:ext>
              </a:extLst>
            </p:cNvPr>
            <p:cNvCxnSpPr>
              <a:cxnSpLocks/>
              <a:stCxn id="6" idx="3"/>
              <a:endCxn id="4" idx="2"/>
            </p:cNvCxnSpPr>
            <p:nvPr/>
          </p:nvCxnSpPr>
          <p:spPr>
            <a:xfrm>
              <a:off x="1789312" y="1845879"/>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F614E90D-9566-853B-C8AC-77C68228AC69}"/>
                    </a:ext>
                  </a:extLst>
                </p:cNvPr>
                <p:cNvSpPr txBox="1"/>
                <p:nvPr/>
              </p:nvSpPr>
              <p:spPr>
                <a:xfrm>
                  <a:off x="1406773" y="1661213"/>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6" name="CaixaDeTexto 5">
                  <a:extLst>
                    <a:ext uri="{FF2B5EF4-FFF2-40B4-BE49-F238E27FC236}">
                      <a16:creationId xmlns:a16="http://schemas.microsoft.com/office/drawing/2014/main" id="{F614E90D-9566-853B-C8AC-77C68228AC69}"/>
                    </a:ext>
                  </a:extLst>
                </p:cNvPr>
                <p:cNvSpPr txBox="1">
                  <a:spLocks noRot="1" noChangeAspect="1" noMove="1" noResize="1" noEditPoints="1" noAdjustHandles="1" noChangeArrowheads="1" noChangeShapeType="1" noTextEdit="1"/>
                </p:cNvSpPr>
                <p:nvPr/>
              </p:nvSpPr>
              <p:spPr>
                <a:xfrm>
                  <a:off x="1406773" y="1661213"/>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6625D54A-D2A1-EEB6-A39D-8E5CFCA334FE}"/>
                    </a:ext>
                  </a:extLst>
                </p:cNvPr>
                <p:cNvSpPr txBox="1"/>
                <p:nvPr/>
              </p:nvSpPr>
              <p:spPr>
                <a:xfrm>
                  <a:off x="1407094" y="2074229"/>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 name="CaixaDeTexto 6">
                  <a:extLst>
                    <a:ext uri="{FF2B5EF4-FFF2-40B4-BE49-F238E27FC236}">
                      <a16:creationId xmlns:a16="http://schemas.microsoft.com/office/drawing/2014/main" id="{6625D54A-D2A1-EEB6-A39D-8E5CFCA334FE}"/>
                    </a:ext>
                  </a:extLst>
                </p:cNvPr>
                <p:cNvSpPr txBox="1">
                  <a:spLocks noRot="1" noChangeAspect="1" noMove="1" noResize="1" noEditPoints="1" noAdjustHandles="1" noChangeArrowheads="1" noChangeShapeType="1" noTextEdit="1"/>
                </p:cNvSpPr>
                <p:nvPr/>
              </p:nvSpPr>
              <p:spPr>
                <a:xfrm>
                  <a:off x="1407094" y="2074229"/>
                  <a:ext cx="37029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99E4DBD5-FCCA-4C7A-80AA-7FBB08C5352E}"/>
                    </a:ext>
                  </a:extLst>
                </p:cNvPr>
                <p:cNvSpPr txBox="1"/>
                <p:nvPr/>
              </p:nvSpPr>
              <p:spPr>
                <a:xfrm>
                  <a:off x="1394844" y="2599069"/>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8" name="CaixaDeTexto 7">
                  <a:extLst>
                    <a:ext uri="{FF2B5EF4-FFF2-40B4-BE49-F238E27FC236}">
                      <a16:creationId xmlns:a16="http://schemas.microsoft.com/office/drawing/2014/main" id="{99E4DBD5-FCCA-4C7A-80AA-7FBB08C5352E}"/>
                    </a:ext>
                  </a:extLst>
                </p:cNvPr>
                <p:cNvSpPr txBox="1">
                  <a:spLocks noRot="1" noChangeAspect="1" noMove="1" noResize="1" noEditPoints="1" noAdjustHandles="1" noChangeArrowheads="1" noChangeShapeType="1" noTextEdit="1"/>
                </p:cNvSpPr>
                <p:nvPr/>
              </p:nvSpPr>
              <p:spPr>
                <a:xfrm>
                  <a:off x="1394844" y="2599069"/>
                  <a:ext cx="382540" cy="369332"/>
                </a:xfrm>
                <a:prstGeom prst="rect">
                  <a:avLst/>
                </a:prstGeom>
                <a:blipFill>
                  <a:blip r:embed="rId5"/>
                  <a:stretch>
                    <a:fillRect r="-1587"/>
                  </a:stretch>
                </a:blipFill>
              </p:spPr>
              <p:txBody>
                <a:bodyPr/>
                <a:lstStyle/>
                <a:p>
                  <a:r>
                    <a:rPr lang="pt-BR">
                      <a:noFill/>
                    </a:rPr>
                    <a:t> </a:t>
                  </a:r>
                </a:p>
              </p:txBody>
            </p:sp>
          </mc:Fallback>
        </mc:AlternateContent>
        <p:cxnSp>
          <p:nvCxnSpPr>
            <p:cNvPr id="9" name="Conector de Seta Reta 8">
              <a:extLst>
                <a:ext uri="{FF2B5EF4-FFF2-40B4-BE49-F238E27FC236}">
                  <a16:creationId xmlns:a16="http://schemas.microsoft.com/office/drawing/2014/main" id="{CB12ECA9-4098-65D0-BA25-1AF285024A89}"/>
                </a:ext>
              </a:extLst>
            </p:cNvPr>
            <p:cNvCxnSpPr>
              <a:cxnSpLocks/>
              <a:stCxn id="7" idx="3"/>
              <a:endCxn id="4" idx="2"/>
            </p:cNvCxnSpPr>
            <p:nvPr/>
          </p:nvCxnSpPr>
          <p:spPr>
            <a:xfrm>
              <a:off x="1777384" y="2258895"/>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61790650-040A-D5DF-CAAE-D942E77C977B}"/>
                </a:ext>
              </a:extLst>
            </p:cNvPr>
            <p:cNvCxnSpPr>
              <a:cxnSpLocks/>
              <a:stCxn id="8" idx="3"/>
              <a:endCxn id="4" idx="2"/>
            </p:cNvCxnSpPr>
            <p:nvPr/>
          </p:nvCxnSpPr>
          <p:spPr>
            <a:xfrm flipV="1">
              <a:off x="1777384" y="2342267"/>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7B3F6092-A1DC-537B-DEEF-18438B28CA1B}"/>
                    </a:ext>
                  </a:extLst>
                </p:cNvPr>
                <p:cNvSpPr txBox="1"/>
                <p:nvPr/>
              </p:nvSpPr>
              <p:spPr>
                <a:xfrm flipH="1">
                  <a:off x="1271216" y="2448290"/>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1" name="CaixaDeTexto 10">
                  <a:extLst>
                    <a:ext uri="{FF2B5EF4-FFF2-40B4-BE49-F238E27FC236}">
                      <a16:creationId xmlns:a16="http://schemas.microsoft.com/office/drawing/2014/main" id="{7B3F6092-A1DC-537B-DEEF-18438B28CA1B}"/>
                    </a:ext>
                  </a:extLst>
                </p:cNvPr>
                <p:cNvSpPr txBox="1">
                  <a:spLocks noRot="1" noChangeAspect="1" noMove="1" noResize="1" noEditPoints="1" noAdjustHandles="1" noChangeArrowheads="1" noChangeShapeType="1" noTextEdit="1"/>
                </p:cNvSpPr>
                <p:nvPr/>
              </p:nvSpPr>
              <p:spPr>
                <a:xfrm flipH="1">
                  <a:off x="1271216" y="2448290"/>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12" name="Conector de Seta Reta 11">
              <a:extLst>
                <a:ext uri="{FF2B5EF4-FFF2-40B4-BE49-F238E27FC236}">
                  <a16:creationId xmlns:a16="http://schemas.microsoft.com/office/drawing/2014/main" id="{B7C80304-E18A-CAA6-A9F0-433A0B738419}"/>
                </a:ext>
              </a:extLst>
            </p:cNvPr>
            <p:cNvCxnSpPr>
              <a:cxnSpLocks/>
            </p:cNvCxnSpPr>
            <p:nvPr/>
          </p:nvCxnSpPr>
          <p:spPr>
            <a:xfrm>
              <a:off x="2486675" y="1916794"/>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1E7CDED4-A49E-8420-57FB-9C051424834F}"/>
                </a:ext>
              </a:extLst>
            </p:cNvPr>
            <p:cNvCxnSpPr>
              <a:cxnSpLocks/>
              <a:endCxn id="16" idx="1"/>
            </p:cNvCxnSpPr>
            <p:nvPr/>
          </p:nvCxnSpPr>
          <p:spPr>
            <a:xfrm flipV="1">
              <a:off x="2773605" y="2340532"/>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14B4701-70E9-3D3C-2CBF-1A7DA01F1D8A}"/>
                    </a:ext>
                  </a:extLst>
                </p:cNvPr>
                <p:cNvSpPr txBox="1"/>
                <p:nvPr/>
              </p:nvSpPr>
              <p:spPr>
                <a:xfrm>
                  <a:off x="4018266" y="2131085"/>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14" name="CaixaDeTexto 13">
                  <a:extLst>
                    <a:ext uri="{FF2B5EF4-FFF2-40B4-BE49-F238E27FC236}">
                      <a16:creationId xmlns:a16="http://schemas.microsoft.com/office/drawing/2014/main" id="{514B4701-70E9-3D3C-2CBF-1A7DA01F1D8A}"/>
                    </a:ext>
                  </a:extLst>
                </p:cNvPr>
                <p:cNvSpPr txBox="1">
                  <a:spLocks noRot="1" noChangeAspect="1" noMove="1" noResize="1" noEditPoints="1" noAdjustHandles="1" noChangeArrowheads="1" noChangeShapeType="1" noTextEdit="1"/>
                </p:cNvSpPr>
                <p:nvPr/>
              </p:nvSpPr>
              <p:spPr>
                <a:xfrm>
                  <a:off x="4018266" y="2131085"/>
                  <a:ext cx="415834" cy="369332"/>
                </a:xfrm>
                <a:prstGeom prst="rect">
                  <a:avLst/>
                </a:prstGeom>
                <a:blipFill>
                  <a:blip r:embed="rId7"/>
                  <a:stretch>
                    <a:fillRect t="-6667" r="-20588"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50FE0D66-8767-2A3F-9114-2B1C0FEC98CE}"/>
                    </a:ext>
                  </a:extLst>
                </p:cNvPr>
                <p:cNvSpPr txBox="1"/>
                <p:nvPr/>
              </p:nvSpPr>
              <p:spPr>
                <a:xfrm>
                  <a:off x="2299307" y="1583227"/>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18" name="CaixaDeTexto 17">
                  <a:extLst>
                    <a:ext uri="{FF2B5EF4-FFF2-40B4-BE49-F238E27FC236}">
                      <a16:creationId xmlns:a16="http://schemas.microsoft.com/office/drawing/2014/main" id="{50FE0D66-8767-2A3F-9114-2B1C0FEC98CE}"/>
                    </a:ext>
                  </a:extLst>
                </p:cNvPr>
                <p:cNvSpPr txBox="1">
                  <a:spLocks noRot="1" noChangeAspect="1" noMove="1" noResize="1" noEditPoints="1" noAdjustHandles="1" noChangeArrowheads="1" noChangeShapeType="1" noTextEdit="1"/>
                </p:cNvSpPr>
                <p:nvPr/>
              </p:nvSpPr>
              <p:spPr>
                <a:xfrm>
                  <a:off x="2299307" y="1583227"/>
                  <a:ext cx="382539" cy="369332"/>
                </a:xfrm>
                <a:prstGeom prst="rect">
                  <a:avLst/>
                </a:prstGeom>
                <a:blipFill>
                  <a:blip r:embed="rId8"/>
                  <a:stretch>
                    <a:fillRect/>
                  </a:stretch>
                </a:blipFill>
              </p:spPr>
              <p:txBody>
                <a:bodyPr/>
                <a:lstStyle/>
                <a:p>
                  <a:r>
                    <a:rPr lang="pt-BR">
                      <a:noFill/>
                    </a:rPr>
                    <a:t> </a:t>
                  </a:r>
                </a:p>
              </p:txBody>
            </p:sp>
          </mc:Fallback>
        </mc:AlternateContent>
        <p:sp>
          <p:nvSpPr>
            <p:cNvPr id="15" name="CaixaDeTexto 14">
              <a:extLst>
                <a:ext uri="{FF2B5EF4-FFF2-40B4-BE49-F238E27FC236}">
                  <a16:creationId xmlns:a16="http://schemas.microsoft.com/office/drawing/2014/main" id="{DF3A4640-107D-6518-F945-86D8BAED633C}"/>
                </a:ext>
              </a:extLst>
            </p:cNvPr>
            <p:cNvSpPr txBox="1"/>
            <p:nvPr/>
          </p:nvSpPr>
          <p:spPr>
            <a:xfrm>
              <a:off x="499869" y="2863131"/>
              <a:ext cx="4933950" cy="338554"/>
            </a:xfrm>
            <a:prstGeom prst="rect">
              <a:avLst/>
            </a:prstGeom>
            <a:noFill/>
          </p:spPr>
          <p:txBody>
            <a:bodyPr wrap="square">
              <a:spAutoFit/>
            </a:bodyPr>
            <a:lstStyle/>
            <a:p>
              <a:endParaRPr lang="pt-BR" sz="1600" dirty="0"/>
            </a:p>
          </p:txBody>
        </p:sp>
        <mc:AlternateContent xmlns:mc="http://schemas.openxmlformats.org/markup-compatibility/2006" xmlns:a14="http://schemas.microsoft.com/office/drawing/2010/main">
          <mc:Choice Requires="a14">
            <p:sp>
              <p:nvSpPr>
                <p:cNvPr id="16" name="Retângulo 15">
                  <a:extLst>
                    <a:ext uri="{FF2B5EF4-FFF2-40B4-BE49-F238E27FC236}">
                      <a16:creationId xmlns:a16="http://schemas.microsoft.com/office/drawing/2014/main" id="{9EA57659-DCEA-DECB-6D71-C1966E8889E1}"/>
                    </a:ext>
                  </a:extLst>
                </p:cNvPr>
                <p:cNvSpPr/>
                <p:nvPr/>
              </p:nvSpPr>
              <p:spPr>
                <a:xfrm>
                  <a:off x="3115010" y="2097839"/>
                  <a:ext cx="736869" cy="485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𝑓</m:t>
                        </m:r>
                        <m:r>
                          <a:rPr lang="pt-BR" sz="1800" b="0" i="1" smtClean="0">
                            <a:solidFill>
                              <a:schemeClr val="tx1"/>
                            </a:solidFill>
                            <a:latin typeface="Cambria Math" panose="02040503050406030204" pitchFamily="18" charset="0"/>
                          </a:rPr>
                          <m:t>(</m:t>
                        </m:r>
                        <m:r>
                          <a:rPr lang="pt-BR" sz="1800" b="0" i="0"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16" name="Retângulo 15">
                  <a:extLst>
                    <a:ext uri="{FF2B5EF4-FFF2-40B4-BE49-F238E27FC236}">
                      <a16:creationId xmlns:a16="http://schemas.microsoft.com/office/drawing/2014/main" id="{9EA57659-DCEA-DECB-6D71-C1966E8889E1}"/>
                    </a:ext>
                  </a:extLst>
                </p:cNvPr>
                <p:cNvSpPr>
                  <a:spLocks noRot="1" noChangeAspect="1" noMove="1" noResize="1" noEditPoints="1" noAdjustHandles="1" noChangeArrowheads="1" noChangeShapeType="1" noTextEdit="1"/>
                </p:cNvSpPr>
                <p:nvPr/>
              </p:nvSpPr>
              <p:spPr>
                <a:xfrm>
                  <a:off x="3115010" y="2097839"/>
                  <a:ext cx="736869" cy="485386"/>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8069E96-67AA-48AA-F84E-BB880AE56906}"/>
                    </a:ext>
                  </a:extLst>
                </p:cNvPr>
                <p:cNvSpPr txBox="1"/>
                <p:nvPr/>
              </p:nvSpPr>
              <p:spPr>
                <a:xfrm>
                  <a:off x="2765803" y="2056931"/>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9" name="CaixaDeTexto 18">
                  <a:extLst>
                    <a:ext uri="{FF2B5EF4-FFF2-40B4-BE49-F238E27FC236}">
                      <a16:creationId xmlns:a16="http://schemas.microsoft.com/office/drawing/2014/main" id="{98069E96-67AA-48AA-F84E-BB880AE56906}"/>
                    </a:ext>
                  </a:extLst>
                </p:cNvPr>
                <p:cNvSpPr txBox="1">
                  <a:spLocks noRot="1" noChangeAspect="1" noMove="1" noResize="1" noEditPoints="1" noAdjustHandles="1" noChangeArrowheads="1" noChangeShapeType="1" noTextEdit="1"/>
                </p:cNvSpPr>
                <p:nvPr/>
              </p:nvSpPr>
              <p:spPr>
                <a:xfrm>
                  <a:off x="2765803" y="2056931"/>
                  <a:ext cx="382539" cy="276999"/>
                </a:xfrm>
                <a:prstGeom prst="rect">
                  <a:avLst/>
                </a:prstGeom>
                <a:blipFill>
                  <a:blip r:embed="rId10"/>
                  <a:stretch>
                    <a:fillRect l="-9677" r="-6452" b="-6522"/>
                  </a:stretch>
                </a:blipFill>
              </p:spPr>
              <p:txBody>
                <a:bodyPr/>
                <a:lstStyle/>
                <a:p>
                  <a:r>
                    <a:rPr lang="pt-BR">
                      <a:noFill/>
                    </a:rPr>
                    <a:t> </a:t>
                  </a:r>
                </a:p>
              </p:txBody>
            </p:sp>
          </mc:Fallback>
        </mc:AlternateContent>
        <p:cxnSp>
          <p:nvCxnSpPr>
            <p:cNvPr id="20" name="Conector de Seta Reta 19">
              <a:extLst>
                <a:ext uri="{FF2B5EF4-FFF2-40B4-BE49-F238E27FC236}">
                  <a16:creationId xmlns:a16="http://schemas.microsoft.com/office/drawing/2014/main" id="{86687216-D7A3-315E-5AEA-A908811463A2}"/>
                </a:ext>
              </a:extLst>
            </p:cNvPr>
            <p:cNvCxnSpPr>
              <a:cxnSpLocks/>
            </p:cNvCxnSpPr>
            <p:nvPr/>
          </p:nvCxnSpPr>
          <p:spPr>
            <a:xfrm flipV="1">
              <a:off x="3836856" y="2344688"/>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0C07546-AA81-0213-286C-808DD3C83B58}"/>
                    </a:ext>
                  </a:extLst>
                </p:cNvPr>
                <p:cNvSpPr txBox="1"/>
                <p:nvPr/>
              </p:nvSpPr>
              <p:spPr>
                <a:xfrm>
                  <a:off x="1835192" y="176088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23" name="CaixaDeTexto 22">
                  <a:extLst>
                    <a:ext uri="{FF2B5EF4-FFF2-40B4-BE49-F238E27FC236}">
                      <a16:creationId xmlns:a16="http://schemas.microsoft.com/office/drawing/2014/main" id="{00C07546-AA81-0213-286C-808DD3C83B58}"/>
                    </a:ext>
                  </a:extLst>
                </p:cNvPr>
                <p:cNvSpPr txBox="1">
                  <a:spLocks noRot="1" noChangeAspect="1" noMove="1" noResize="1" noEditPoints="1" noAdjustHandles="1" noChangeArrowheads="1" noChangeShapeType="1" noTextEdit="1"/>
                </p:cNvSpPr>
                <p:nvPr/>
              </p:nvSpPr>
              <p:spPr>
                <a:xfrm>
                  <a:off x="1835192" y="1760887"/>
                  <a:ext cx="418236"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CB1AC506-1EAD-78B5-D1ED-A7D73D9EAB6E}"/>
                    </a:ext>
                  </a:extLst>
                </p:cNvPr>
                <p:cNvSpPr txBox="1"/>
                <p:nvPr/>
              </p:nvSpPr>
              <p:spPr>
                <a:xfrm>
                  <a:off x="1719758" y="2027435"/>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24" name="CaixaDeTexto 23">
                  <a:extLst>
                    <a:ext uri="{FF2B5EF4-FFF2-40B4-BE49-F238E27FC236}">
                      <a16:creationId xmlns:a16="http://schemas.microsoft.com/office/drawing/2014/main" id="{CB1AC506-1EAD-78B5-D1ED-A7D73D9EAB6E}"/>
                    </a:ext>
                  </a:extLst>
                </p:cNvPr>
                <p:cNvSpPr txBox="1">
                  <a:spLocks noRot="1" noChangeAspect="1" noMove="1" noResize="1" noEditPoints="1" noAdjustHandles="1" noChangeArrowheads="1" noChangeShapeType="1" noTextEdit="1"/>
                </p:cNvSpPr>
                <p:nvPr/>
              </p:nvSpPr>
              <p:spPr>
                <a:xfrm>
                  <a:off x="1719758" y="2027435"/>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687B0BD6-DA6B-E2A8-72B0-9BC74DBD2290}"/>
                    </a:ext>
                  </a:extLst>
                </p:cNvPr>
                <p:cNvSpPr txBox="1"/>
                <p:nvPr/>
              </p:nvSpPr>
              <p:spPr>
                <a:xfrm>
                  <a:off x="1846938" y="2511828"/>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25" name="CaixaDeTexto 24">
                  <a:extLst>
                    <a:ext uri="{FF2B5EF4-FFF2-40B4-BE49-F238E27FC236}">
                      <a16:creationId xmlns:a16="http://schemas.microsoft.com/office/drawing/2014/main" id="{687B0BD6-DA6B-E2A8-72B0-9BC74DBD2290}"/>
                    </a:ext>
                  </a:extLst>
                </p:cNvPr>
                <p:cNvSpPr txBox="1">
                  <a:spLocks noRot="1" noChangeAspect="1" noMove="1" noResize="1" noEditPoints="1" noAdjustHandles="1" noChangeArrowheads="1" noChangeShapeType="1" noTextEdit="1"/>
                </p:cNvSpPr>
                <p:nvPr/>
              </p:nvSpPr>
              <p:spPr>
                <a:xfrm>
                  <a:off x="1846938" y="2511828"/>
                  <a:ext cx="418236" cy="307777"/>
                </a:xfrm>
                <a:prstGeom prst="rect">
                  <a:avLst/>
                </a:prstGeom>
                <a:blipFill>
                  <a:blip r:embed="rId13"/>
                  <a:stretch>
                    <a:fillRect/>
                  </a:stretch>
                </a:blipFill>
              </p:spPr>
              <p:txBody>
                <a:bodyPr/>
                <a:lstStyle/>
                <a:p>
                  <a:r>
                    <a:rPr lang="pt-BR">
                      <a:noFill/>
                    </a:rPr>
                    <a:t> </a:t>
                  </a:r>
                </a:p>
              </p:txBody>
            </p:sp>
          </mc:Fallback>
        </mc:AlternateContent>
      </p:grpSp>
      <p:pic>
        <p:nvPicPr>
          <p:cNvPr id="49" name="Imagem 48">
            <a:extLst>
              <a:ext uri="{FF2B5EF4-FFF2-40B4-BE49-F238E27FC236}">
                <a16:creationId xmlns:a16="http://schemas.microsoft.com/office/drawing/2014/main" id="{B6073621-4CD1-6621-B0D9-7C18A1D58DE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8200" y="3154417"/>
            <a:ext cx="4268308" cy="3530059"/>
          </a:xfrm>
          <a:prstGeom prst="rect">
            <a:avLst/>
          </a:prstGeom>
        </p:spPr>
      </p:pic>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334001" y="1825624"/>
                <a:ext cx="6667499" cy="5032375"/>
              </a:xfrm>
            </p:spPr>
            <p:txBody>
              <a:bodyPr>
                <a:normAutofit lnSpcReduction="10000"/>
              </a:bodyPr>
              <a:lstStyle/>
              <a:p>
                <a:r>
                  <a:rPr lang="pt-BR" dirty="0"/>
                  <a:t>Ao usarmos uma função de ativação, o modelo matemático do neurônio passa a ser expresso por</a:t>
                </a:r>
              </a:p>
              <a:p>
                <a:pPr marL="0" indent="0">
                  <a:buNone/>
                </a:pPr>
                <a14:m>
                  <m:oMathPara xmlns:m="http://schemas.openxmlformats.org/officeDocument/2006/math">
                    <m:oMathParaPr>
                      <m:jc m:val="centerGroup"/>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𝑔</m:t>
                          </m:r>
                          <m:d>
                            <m:dPr>
                              <m:ctrlPr>
                                <a:rPr lang="pt-BR" sz="2400" b="0" i="1" smtClean="0">
                                  <a:latin typeface="Cambria Math" panose="02040503050406030204" pitchFamily="18" charset="0"/>
                                </a:rPr>
                              </m:ctrlPr>
                            </m:dPr>
                            <m:e>
                              <m:r>
                                <a:rPr lang="pt-BR" sz="2400" b="1" i="1" smtClean="0">
                                  <a:latin typeface="Cambria Math" panose="02040503050406030204" pitchFamily="18" charset="0"/>
                                </a:rPr>
                                <m:t>𝒙</m:t>
                              </m:r>
                            </m:e>
                          </m:d>
                        </m:e>
                      </m:d>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d>
                            <m:dPr>
                              <m:ctrlPr>
                                <a:rPr lang="pt-BR" sz="2400" b="0" i="1" smtClean="0">
                                  <a:latin typeface="Cambria Math" panose="02040503050406030204" pitchFamily="18" charset="0"/>
                                </a:rPr>
                              </m:ctrlPr>
                            </m:dPr>
                            <m:e>
                              <m:nary>
                                <m:naryPr>
                                  <m:chr m:val="∑"/>
                                  <m:ctrlPr>
                                    <a:rPr lang="pt-BR" sz="2400" i="1" smtClean="0">
                                      <a:latin typeface="Cambria Math" panose="02040503050406030204" pitchFamily="18" charset="0"/>
                                    </a:rPr>
                                  </m:ctrlPr>
                                </m:naryPr>
                                <m:sub>
                                  <m:r>
                                    <m:rPr>
                                      <m:brk m:alnAt="23"/>
                                    </m:rPr>
                                    <a:rPr lang="pt-BR" sz="2400" b="0" i="1" smtClean="0">
                                      <a:latin typeface="Cambria Math" panose="02040503050406030204" pitchFamily="18" charset="0"/>
                                    </a:rPr>
                                    <m:t>𝑘</m:t>
                                  </m:r>
                                  <m:r>
                                    <a:rPr lang="pt-BR" sz="2400" b="0" i="1" smtClean="0">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𝑘</m:t>
                                      </m:r>
                                    </m:sub>
                                  </m:sSub>
                                  <m:sSub>
                                    <m:sSubPr>
                                      <m:ctrlPr>
                                        <a:rPr lang="pt-BR" sz="2400" i="1">
                                          <a:latin typeface="Cambria Math" panose="02040503050406030204" pitchFamily="18" charset="0"/>
                                        </a:rPr>
                                      </m:ctrlPr>
                                    </m:sSubPr>
                                    <m:e>
                                      <m:r>
                                        <a:rPr lang="pt-BR" sz="2400" b="0" i="1" smtClean="0">
                                          <a:latin typeface="Cambria Math" panose="02040503050406030204" pitchFamily="18" charset="0"/>
                                        </a:rPr>
                                        <m:t>𝑥</m:t>
                                      </m:r>
                                    </m:e>
                                    <m:sub>
                                      <m:r>
                                        <a:rPr lang="pt-BR" sz="2400" i="1">
                                          <a:latin typeface="Cambria Math" panose="02040503050406030204" pitchFamily="18" charset="0"/>
                                        </a:rPr>
                                        <m:t>𝑘</m:t>
                                      </m:r>
                                    </m:sub>
                                  </m:sSub>
                                </m:e>
                              </m:nary>
                            </m:e>
                          </m:d>
                          <m:r>
                            <a:rPr lang="pt-BR" sz="2400" b="0" i="1" smtClean="0">
                              <a:latin typeface="Cambria Math" panose="02040503050406030204" pitchFamily="18" charset="0"/>
                            </a:rPr>
                            <m:t>+</m:t>
                          </m:r>
                          <m:r>
                            <a:rPr lang="pt-BR" sz="2400" b="0" i="1" smtClean="0">
                              <a:latin typeface="Cambria Math" panose="02040503050406030204" pitchFamily="18" charset="0"/>
                            </a:rPr>
                            <m:t>𝑏</m:t>
                          </m:r>
                        </m:e>
                      </m:d>
                      <m:r>
                        <a:rPr lang="pt-BR" sz="2400" b="0" i="0" smtClean="0">
                          <a:latin typeface="Cambria Math" panose="02040503050406030204" pitchFamily="18" charset="0"/>
                        </a:rPr>
                        <m:t>.</m:t>
                      </m:r>
                    </m:oMath>
                  </m:oMathPara>
                </a14:m>
                <a:endParaRPr lang="pt-BR" sz="2400" dirty="0"/>
              </a:p>
              <a:p>
                <a:r>
                  <a:rPr lang="pt-BR" dirty="0"/>
                  <a:t>A função de ativação logística,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é uma suavização da função degrau e, portanto, derivável, que mapeia os valores 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a:t>
                </a:r>
                <a:r>
                  <a:rPr lang="pt-BR" dirty="0"/>
                  <a:t>(intervalo infinito) em valores no intervalo </a:t>
                </a:r>
                <a14:m>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0, 1</m:t>
                        </m:r>
                      </m:e>
                    </m:d>
                  </m:oMath>
                </a14:m>
                <a:r>
                  <a:rPr lang="pt-BR" dirty="0"/>
                  <a:t>.</a:t>
                </a:r>
              </a:p>
              <a:p>
                <a:r>
                  <a:rPr lang="pt-BR" sz="2800" dirty="0"/>
                  <a:t>Notem que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continua sendo a equação de um hiperplano.</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15"/>
                <a:stretch>
                  <a:fillRect l="-1645" t="-2663" r="-1005" b="-266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B8919899-2D8D-0B04-BF18-295853B10289}"/>
                  </a:ext>
                </a:extLst>
              </p:cNvPr>
              <p:cNvSpPr txBox="1"/>
              <p:nvPr/>
            </p:nvSpPr>
            <p:spPr>
              <a:xfrm>
                <a:off x="2799903" y="5171768"/>
                <a:ext cx="1793037"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𝑧</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𝑧</m:t>
                              </m:r>
                            </m:sup>
                          </m:sSup>
                        </m:den>
                      </m:f>
                    </m:oMath>
                  </m:oMathPara>
                </a14:m>
                <a:endParaRPr lang="pt-BR" dirty="0"/>
              </a:p>
            </p:txBody>
          </p:sp>
        </mc:Choice>
        <mc:Fallback xmlns="">
          <p:sp>
            <p:nvSpPr>
              <p:cNvPr id="3" name="CaixaDeTexto 2">
                <a:extLst>
                  <a:ext uri="{FF2B5EF4-FFF2-40B4-BE49-F238E27FC236}">
                    <a16:creationId xmlns:a16="http://schemas.microsoft.com/office/drawing/2014/main" id="{B8919899-2D8D-0B04-BF18-295853B10289}"/>
                  </a:ext>
                </a:extLst>
              </p:cNvPr>
              <p:cNvSpPr txBox="1">
                <a:spLocks noRot="1" noChangeAspect="1" noMove="1" noResize="1" noEditPoints="1" noAdjustHandles="1" noChangeArrowheads="1" noChangeShapeType="1" noTextEdit="1"/>
              </p:cNvSpPr>
              <p:nvPr/>
            </p:nvSpPr>
            <p:spPr>
              <a:xfrm>
                <a:off x="2799903" y="5171768"/>
                <a:ext cx="1793037" cy="617348"/>
              </a:xfrm>
              <a:prstGeom prst="rect">
                <a:avLst/>
              </a:prstGeom>
              <a:blipFill>
                <a:blip r:embed="rId1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11811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348560" y="1825624"/>
                <a:ext cx="6652942" cy="5032375"/>
              </a:xfrm>
            </p:spPr>
            <p:txBody>
              <a:bodyPr>
                <a:normAutofit fontScale="92500" lnSpcReduction="10000"/>
              </a:bodyPr>
              <a:lstStyle/>
              <a:p>
                <a:r>
                  <a:rPr lang="pt-BR" dirty="0"/>
                  <a:t>Quando o neurônio opera como um classificador binário, a combinação linear denotada por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define uma </a:t>
                </a:r>
                <a:r>
                  <a:rPr lang="pt-BR" b="1" i="1" dirty="0">
                    <a:solidFill>
                      <a:srgbClr val="00B050"/>
                    </a:solidFill>
                  </a:rPr>
                  <a:t>superfície de separação linear </a:t>
                </a:r>
                <a:r>
                  <a:rPr lang="pt-BR" dirty="0"/>
                  <a:t>entre dois grupos distintos de dados (i.e., classes), ao invés de uma função que aproxima o comportamento dos dados.</a:t>
                </a:r>
              </a:p>
              <a:p>
                <a:pPr lvl="1">
                  <a:buFont typeface="Wingdings" panose="05000000000000000000" pitchFamily="2" charset="2"/>
                  <a:buChar char="§"/>
                </a:pPr>
                <a:r>
                  <a:rPr lang="pt-BR" dirty="0"/>
                  <a:t>O neurônio separa as classes usando hiperplanos (retas, planos, etc.).</a:t>
                </a:r>
              </a:p>
              <a:p>
                <a:pPr lvl="1">
                  <a:buFont typeface="Wingdings" panose="05000000000000000000" pitchFamily="2" charset="2"/>
                  <a:buChar char="§"/>
                </a:pPr>
                <a:r>
                  <a:rPr lang="pt-BR" dirty="0"/>
                  <a:t>E se tivermos classes que não podem ser separadas por hiperplanos?</a:t>
                </a:r>
              </a:p>
              <a:p>
                <a:r>
                  <a:rPr lang="pt-BR" dirty="0"/>
                  <a:t>Nesse contexto, a função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é chamada também de </a:t>
                </a:r>
                <a:r>
                  <a:rPr lang="pt-BR" b="1" i="1" dirty="0">
                    <a:solidFill>
                      <a:srgbClr val="00B050"/>
                    </a:solidFill>
                  </a:rPr>
                  <a:t>função discriminante</a:t>
                </a:r>
                <a:r>
                  <a:rPr lang="pt-BR" dirty="0"/>
                  <a:t>, pois seus valores de saída são usados para separar as classes.</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348560" y="1825624"/>
                <a:ext cx="6652942" cy="5032375"/>
              </a:xfrm>
              <a:blipFill>
                <a:blip r:embed="rId3"/>
                <a:stretch>
                  <a:fillRect l="-1374" t="-2421" b="-847"/>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594625" y="2196541"/>
            <a:ext cx="3955774" cy="2602233"/>
            <a:chOff x="3985525" y="1463116"/>
            <a:chExt cx="395577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Rectangle 27">
                  <a:extLst>
                    <a:ext uri="{FF2B5EF4-FFF2-40B4-BE49-F238E27FC236}">
                      <a16:creationId xmlns:a16="http://schemas.microsoft.com/office/drawing/2014/main" id="{F64132A5-193B-13C7-EF51-05C548E27762}"/>
                    </a:ext>
                  </a:extLst>
                </p:cNvPr>
                <p:cNvSpPr/>
                <p:nvPr/>
              </p:nvSpPr>
              <p:spPr>
                <a:xfrm>
                  <a:off x="6474620" y="2850929"/>
                  <a:ext cx="1466679" cy="646331"/>
                </a:xfrm>
                <a:prstGeom prst="rect">
                  <a:avLst/>
                </a:prstGeom>
              </p:spPr>
              <p:txBody>
                <a:bodyPr wrap="square">
                  <a:spAutoFit/>
                </a:bodyPr>
                <a:lstStyle/>
                <a:p>
                  <a:pPr algn="ctr"/>
                  <a:r>
                    <a:rPr lang="pt-BR" sz="1200" dirty="0"/>
                    <a:t>Superfície </a:t>
                  </a:r>
                  <a:r>
                    <a:rPr lang="pt-BR" sz="1200" b="0" dirty="0"/>
                    <a:t>de </a:t>
                  </a:r>
                  <a:r>
                    <a:rPr lang="pt-BR" sz="1200" dirty="0"/>
                    <a:t>separação ou função discriminante, </a:t>
                  </a:r>
                  <a14:m>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a14:m>
                  <a:r>
                    <a:rPr lang="pt-BR" sz="1200" b="0" dirty="0"/>
                    <a:t>.</a:t>
                  </a:r>
                </a:p>
              </p:txBody>
            </p:sp>
          </mc:Choice>
          <mc:Fallback xmlns="">
            <p:sp>
              <p:nvSpPr>
                <p:cNvPr id="48" name="Rectangle 27">
                  <a:extLst>
                    <a:ext uri="{FF2B5EF4-FFF2-40B4-BE49-F238E27FC236}">
                      <a16:creationId xmlns:a16="http://schemas.microsoft.com/office/drawing/2014/main" id="{F64132A5-193B-13C7-EF51-05C548E27762}"/>
                    </a:ext>
                  </a:extLst>
                </p:cNvPr>
                <p:cNvSpPr>
                  <a:spLocks noRot="1" noChangeAspect="1" noMove="1" noResize="1" noEditPoints="1" noAdjustHandles="1" noChangeArrowheads="1" noChangeShapeType="1" noTextEdit="1"/>
                </p:cNvSpPr>
                <p:nvPr/>
              </p:nvSpPr>
              <p:spPr>
                <a:xfrm>
                  <a:off x="6474620" y="2850929"/>
                  <a:ext cx="1466679" cy="646331"/>
                </a:xfrm>
                <a:prstGeom prst="rect">
                  <a:avLst/>
                </a:prstGeom>
                <a:blipFill>
                  <a:blip r:embed="rId6"/>
                  <a:stretch>
                    <a:fillRect l="-417" t="-943" b="-6604"/>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a:endCxn id="48" idx="2"/>
            </p:cNvCxnSpPr>
            <p:nvPr/>
          </p:nvCxnSpPr>
          <p:spPr>
            <a:xfrm flipV="1">
              <a:off x="6304208" y="3497260"/>
              <a:ext cx="903752" cy="25859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5" name="CaixaDeTexto 84">
            <a:extLst>
              <a:ext uri="{FF2B5EF4-FFF2-40B4-BE49-F238E27FC236}">
                <a16:creationId xmlns:a16="http://schemas.microsoft.com/office/drawing/2014/main" id="{06C108C4-1F89-6764-4515-32E87B14E74F}"/>
              </a:ext>
            </a:extLst>
          </p:cNvPr>
          <p:cNvSpPr txBox="1"/>
          <p:nvPr/>
        </p:nvSpPr>
        <p:spPr>
          <a:xfrm>
            <a:off x="1104383" y="4889180"/>
            <a:ext cx="3231075" cy="369332"/>
          </a:xfrm>
          <a:prstGeom prst="rect">
            <a:avLst/>
          </a:prstGeom>
          <a:noFill/>
        </p:spPr>
        <p:txBody>
          <a:bodyPr wrap="square" rtlCol="0">
            <a:spAutoFit/>
          </a:bodyPr>
          <a:lstStyle/>
          <a:p>
            <a:r>
              <a:rPr lang="pt-BR" dirty="0"/>
              <a:t>Classe 0 (Classe negativa)</a:t>
            </a:r>
          </a:p>
        </p:txBody>
      </p:sp>
      <p:sp>
        <p:nvSpPr>
          <p:cNvPr id="86" name="CaixaDeTexto 85">
            <a:extLst>
              <a:ext uri="{FF2B5EF4-FFF2-40B4-BE49-F238E27FC236}">
                <a16:creationId xmlns:a16="http://schemas.microsoft.com/office/drawing/2014/main" id="{551A1B5E-8188-B660-90F9-D402652586AF}"/>
              </a:ext>
            </a:extLst>
          </p:cNvPr>
          <p:cNvSpPr txBox="1"/>
          <p:nvPr/>
        </p:nvSpPr>
        <p:spPr>
          <a:xfrm>
            <a:off x="1104384" y="5203521"/>
            <a:ext cx="2972316" cy="369332"/>
          </a:xfrm>
          <a:prstGeom prst="rect">
            <a:avLst/>
          </a:prstGeom>
          <a:noFill/>
        </p:spPr>
        <p:txBody>
          <a:bodyPr wrap="square" rtlCol="0">
            <a:spAutoFit/>
          </a:bodyPr>
          <a:lstStyle/>
          <a:p>
            <a:r>
              <a:rPr lang="pt-BR" dirty="0"/>
              <a:t>Classe 1 (Classe positiva)</a:t>
            </a:r>
          </a:p>
        </p:txBody>
      </p:sp>
      <p:sp>
        <p:nvSpPr>
          <p:cNvPr id="87" name="Isosceles Triangle 18">
            <a:extLst>
              <a:ext uri="{FF2B5EF4-FFF2-40B4-BE49-F238E27FC236}">
                <a16:creationId xmlns:a16="http://schemas.microsoft.com/office/drawing/2014/main" id="{01F69C03-B1A3-B9C2-DFCE-14ACE30A642D}"/>
              </a:ext>
            </a:extLst>
          </p:cNvPr>
          <p:cNvSpPr/>
          <p:nvPr/>
        </p:nvSpPr>
        <p:spPr>
          <a:xfrm>
            <a:off x="2153828" y="29324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306228" y="30848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Isosceles Triangle 18">
            <a:extLst>
              <a:ext uri="{FF2B5EF4-FFF2-40B4-BE49-F238E27FC236}">
                <a16:creationId xmlns:a16="http://schemas.microsoft.com/office/drawing/2014/main" id="{E1E533B6-B5A6-BE22-790A-63DADC5FB087}"/>
              </a:ext>
            </a:extLst>
          </p:cNvPr>
          <p:cNvSpPr/>
          <p:nvPr/>
        </p:nvSpPr>
        <p:spPr>
          <a:xfrm>
            <a:off x="987808" y="496380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Oval 11">
            <a:extLst>
              <a:ext uri="{FF2B5EF4-FFF2-40B4-BE49-F238E27FC236}">
                <a16:creationId xmlns:a16="http://schemas.microsoft.com/office/drawing/2014/main" id="{4D1D2DA2-9F0F-FC08-0853-33E64179CD66}"/>
              </a:ext>
            </a:extLst>
          </p:cNvPr>
          <p:cNvSpPr/>
          <p:nvPr/>
        </p:nvSpPr>
        <p:spPr>
          <a:xfrm>
            <a:off x="981100" y="532488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87611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pic>
        <p:nvPicPr>
          <p:cNvPr id="11" name="Imagem 10">
            <a:extLst>
              <a:ext uri="{FF2B5EF4-FFF2-40B4-BE49-F238E27FC236}">
                <a16:creationId xmlns:a16="http://schemas.microsoft.com/office/drawing/2014/main" id="{3894E6B3-2A9F-1BFD-CDA3-1E3C0D2EA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2061336"/>
            <a:ext cx="4532933" cy="3748914"/>
          </a:xfrm>
          <a:prstGeom prst="rect">
            <a:avLst/>
          </a:prstGeom>
        </p:spPr>
      </p:pic>
      <mc:AlternateContent xmlns:mc="http://schemas.openxmlformats.org/markup-compatibility/2006" xmlns:a14="http://schemas.microsoft.com/office/drawing/2010/main">
        <mc:Choice Requires="a14">
          <p:sp>
            <p:nvSpPr>
              <p:cNvPr id="12" name="Espaço Reservado para Conteúdo 2">
                <a:extLst>
                  <a:ext uri="{FF2B5EF4-FFF2-40B4-BE49-F238E27FC236}">
                    <a16:creationId xmlns:a16="http://schemas.microsoft.com/office/drawing/2014/main" id="{E2C1F5C9-E49E-884D-0BAD-E35197F76E8E}"/>
                  </a:ext>
                </a:extLst>
              </p:cNvPr>
              <p:cNvSpPr>
                <a:spLocks noGrp="1"/>
              </p:cNvSpPr>
              <p:nvPr>
                <p:ph idx="1"/>
              </p:nvPr>
            </p:nvSpPr>
            <p:spPr>
              <a:xfrm>
                <a:off x="5257800" y="1825624"/>
                <a:ext cx="6781801" cy="5032375"/>
              </a:xfrm>
            </p:spPr>
            <p:txBody>
              <a:bodyPr>
                <a:normAutofit fontScale="92500" lnSpcReduction="20000"/>
              </a:bodyPr>
              <a:lstStyle/>
              <a:p>
                <a:r>
                  <a:rPr lang="pt-BR" dirty="0"/>
                  <a:t>Ao passar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oMath>
                </a14:m>
                <a:r>
                  <a:rPr lang="pt-BR" dirty="0"/>
                  <a:t>pela função de ativação, temos os seguintes valores de saída: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r>
                                <a:rPr lang="pt-BR" b="0" i="1" smtClean="0">
                                  <a:latin typeface="Cambria Math" panose="02040503050406030204" pitchFamily="18" charset="0"/>
                                </a:rPr>
                                <m:t>0≤</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&lt;0.5,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&lt;0</m:t>
                              </m:r>
                            </m:e>
                            <m:e>
                              <m:r>
                                <a:rPr lang="pt-BR" i="1">
                                  <a:latin typeface="Cambria Math" panose="02040503050406030204" pitchFamily="18" charset="0"/>
                                </a:rPr>
                                <m:t>0.5</m:t>
                              </m:r>
                              <m:r>
                                <a:rPr lang="pt-BR" b="0" i="1" smtClean="0">
                                  <a:latin typeface="Cambria Math" panose="02040503050406030204" pitchFamily="18" charset="0"/>
                                </a:rPr>
                                <m:t>&lt;</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≤1</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&gt;</m:t>
                              </m:r>
                              <m:r>
                                <a:rPr lang="pt-BR" i="1">
                                  <a:latin typeface="Cambria Math" panose="02040503050406030204" pitchFamily="18" charset="0"/>
                                </a:rPr>
                                <m:t>0</m:t>
                              </m:r>
                            </m:e>
                            <m:e>
                              <m:r>
                                <a:rPr lang="pt-BR" b="0" i="1" smtClean="0">
                                  <a:latin typeface="Cambria Math" panose="02040503050406030204" pitchFamily="18" charset="0"/>
                                </a:rPr>
                                <m:t>0.5</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rPr>
                                <m:t>0</m:t>
                              </m:r>
                            </m:e>
                          </m:eqArr>
                        </m:e>
                      </m:d>
                      <m:r>
                        <a:rPr lang="pt-BR" b="0" i="0" smtClean="0">
                          <a:latin typeface="Cambria Math" panose="02040503050406030204" pitchFamily="18" charset="0"/>
                        </a:rPr>
                        <m:t>.</m:t>
                      </m:r>
                    </m:oMath>
                  </m:oMathPara>
                </a14:m>
                <a:endParaRPr lang="pt-BR" dirty="0"/>
              </a:p>
              <a:p>
                <a:r>
                  <a:rPr lang="pt-BR" dirty="0"/>
                  <a:t>Esses valores de saída do neurônio são interpretados como sendo a probabilidade (pois valores estão no intervalo [0, 1]) de </a:t>
                </a:r>
                <a14:m>
                  <m:oMath xmlns:m="http://schemas.openxmlformats.org/officeDocument/2006/math">
                    <m:r>
                      <a:rPr lang="pt-BR" b="1" i="1" smtClean="0">
                        <a:latin typeface="Cambria Math" panose="02040503050406030204" pitchFamily="18" charset="0"/>
                      </a:rPr>
                      <m:t>𝒙</m:t>
                    </m:r>
                  </m:oMath>
                </a14:m>
                <a:r>
                  <a:rPr lang="pt-BR" dirty="0"/>
                  <a:t> pertencer à </a:t>
                </a:r>
                <a:r>
                  <a:rPr lang="pt-BR" b="1" i="1" dirty="0">
                    <a:solidFill>
                      <a:srgbClr val="00B050"/>
                    </a:solidFill>
                  </a:rPr>
                  <a:t>classe positiva</a:t>
                </a:r>
                <a:r>
                  <a:rPr lang="pt-BR" dirty="0"/>
                  <a:t>.</a:t>
                </a:r>
              </a:p>
              <a:p>
                <a:r>
                  <a:rPr lang="pt-BR" dirty="0"/>
                  <a:t>A probabilidade da classe negativa é obtida através do complemento de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i.e., </a:t>
                </a:r>
                <a14:m>
                  <m:oMath xmlns:m="http://schemas.openxmlformats.org/officeDocument/2006/math">
                    <m:r>
                      <a:rPr lang="pt-BR" b="0" i="0" smtClean="0">
                        <a:latin typeface="Cambria Math" panose="02040503050406030204" pitchFamily="18" charset="0"/>
                      </a:rPr>
                      <m:t>1−</m:t>
                    </m:r>
                    <m:acc>
                      <m:accPr>
                        <m:chr m:val="̂"/>
                        <m:ctrlPr>
                          <a:rPr lang="pt-BR" i="1">
                            <a:latin typeface="Cambria Math" panose="02040503050406030204" pitchFamily="18" charset="0"/>
                          </a:rPr>
                        </m:ctrlPr>
                      </m:accPr>
                      <m:e>
                        <m:r>
                          <a:rPr lang="pt-BR" i="1">
                            <a:latin typeface="Cambria Math" panose="02040503050406030204" pitchFamily="18" charset="0"/>
                          </a:rPr>
                          <m:t>𝑦</m:t>
                        </m:r>
                      </m:e>
                    </m:acc>
                  </m:oMath>
                </a14:m>
                <a:r>
                  <a:rPr lang="pt-BR" dirty="0"/>
                  <a:t>.</a:t>
                </a:r>
              </a:p>
              <a:p>
                <a:r>
                  <a:rPr lang="pt-BR" dirty="0"/>
                  <a:t>Notem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oMath>
                </a14:m>
                <a:r>
                  <a:rPr lang="pt-BR" dirty="0"/>
                  <a:t> pode assumir qualquer valor no intervalo [0, 1], ou seja, esse é um </a:t>
                </a:r>
                <a:r>
                  <a:rPr lang="pt-BR" b="1" i="1" dirty="0">
                    <a:solidFill>
                      <a:srgbClr val="FF0000"/>
                    </a:solidFill>
                  </a:rPr>
                  <a:t>problema de regressão e não de classificação!</a:t>
                </a:r>
              </a:p>
            </p:txBody>
          </p:sp>
        </mc:Choice>
        <mc:Fallback xmlns="">
          <p:sp>
            <p:nvSpPr>
              <p:cNvPr id="12" name="Espaço Reservado para Conteúdo 2">
                <a:extLst>
                  <a:ext uri="{FF2B5EF4-FFF2-40B4-BE49-F238E27FC236}">
                    <a16:creationId xmlns:a16="http://schemas.microsoft.com/office/drawing/2014/main" id="{E2C1F5C9-E49E-884D-0BAD-E35197F76E8E}"/>
                  </a:ext>
                </a:extLst>
              </p:cNvPr>
              <p:cNvSpPr>
                <a:spLocks noGrp="1" noRot="1" noChangeAspect="1" noMove="1" noResize="1" noEditPoints="1" noAdjustHandles="1" noChangeArrowheads="1" noChangeShapeType="1" noTextEdit="1"/>
              </p:cNvSpPr>
              <p:nvPr>
                <p:ph idx="1"/>
              </p:nvPr>
            </p:nvSpPr>
            <p:spPr>
              <a:xfrm>
                <a:off x="5257800" y="1825624"/>
                <a:ext cx="6781801" cy="5032375"/>
              </a:xfrm>
              <a:blipFill>
                <a:blip r:embed="rId4"/>
                <a:stretch>
                  <a:fillRect l="-1439" t="-3027" r="-2608"/>
                </a:stretch>
              </a:blipFill>
            </p:spPr>
            <p:txBody>
              <a:bodyPr/>
              <a:lstStyle/>
              <a:p>
                <a:r>
                  <a:rPr lang="pt-BR">
                    <a:noFill/>
                  </a:rPr>
                  <a:t> </a:t>
                </a:r>
              </a:p>
            </p:txBody>
          </p:sp>
        </mc:Fallback>
      </mc:AlternateContent>
    </p:spTree>
    <p:extLst>
      <p:ext uri="{BB962C8B-B14F-4D97-AF65-F5344CB8AC3E}">
        <p14:creationId xmlns:p14="http://schemas.microsoft.com/office/powerpoint/2010/main" val="937776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4546352" y="1825624"/>
                <a:ext cx="7540873" cy="5032375"/>
              </a:xfrm>
            </p:spPr>
            <p:txBody>
              <a:bodyPr>
                <a:normAutofit fontScale="92500" lnSpcReduction="10000"/>
              </a:bodyPr>
              <a:lstStyle/>
              <a:p>
                <a:r>
                  <a:rPr lang="pt-BR" dirty="0"/>
                  <a:t>Para classificar, usamos a seguinte quantização:</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𝐶</m:t>
                      </m:r>
                      <m:r>
                        <a:rPr lang="pt-BR" b="1" i="1">
                          <a:latin typeface="Cambria Math" panose="02040503050406030204" pitchFamily="18" charset="0"/>
                        </a:rPr>
                        <m:t>=</m:t>
                      </m:r>
                      <m:d>
                        <m:dPr>
                          <m:begChr m:val="{"/>
                          <m:endChr m:val=""/>
                          <m:ctrlPr>
                            <a:rPr lang="pt-BR" b="1" i="1">
                              <a:latin typeface="Cambria Math" panose="02040503050406030204" pitchFamily="18" charset="0"/>
                            </a:rPr>
                          </m:ctrlPr>
                        </m:dPr>
                        <m:e>
                          <m:eqArr>
                            <m:eqArrPr>
                              <m:ctrlPr>
                                <a:rPr lang="pt-BR" i="1">
                                  <a:latin typeface="Cambria Math" panose="02040503050406030204" pitchFamily="18" charset="0"/>
                                </a:rPr>
                              </m:ctrlPr>
                            </m:eqArrPr>
                            <m:e>
                              <m:r>
                                <a:rPr lang="pt-BR" b="0" i="1" smtClean="0">
                                  <a:latin typeface="Cambria Math" panose="02040503050406030204" pitchFamily="18" charset="0"/>
                                </a:rPr>
                                <m:t>0</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m:t>
                              </m:r>
                              <m:r>
                                <a:rPr lang="pt-BR" b="0" i="1">
                                  <a:latin typeface="Cambria Math" panose="02040503050406030204" pitchFamily="18" charset="0"/>
                                </a:rPr>
                                <m:t>0</m:t>
                              </m:r>
                              <m:r>
                                <a:rPr lang="pt-BR" b="0" i="1" smtClean="0">
                                  <a:latin typeface="Cambria Math" panose="02040503050406030204" pitchFamily="18" charset="0"/>
                                </a:rPr>
                                <m:t>.5,</m:t>
                              </m:r>
                            </m:e>
                            <m:e>
                              <m:r>
                                <a:rPr lang="pt-BR" b="0" i="1">
                                  <a:latin typeface="Cambria Math" panose="02040503050406030204" pitchFamily="18" charset="0"/>
                                </a:rPr>
                                <m:t>&amp;</m:t>
                              </m:r>
                              <m:r>
                                <a:rPr lang="pt-BR" b="0" i="1" smtClean="0">
                                  <a:latin typeface="Cambria Math" panose="02040503050406030204" pitchFamily="18" charset="0"/>
                                </a:rPr>
                                <m:t>1</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&gt;0.5,</m:t>
                              </m:r>
                            </m:e>
                            <m:e>
                              <m:r>
                                <m:rPr>
                                  <m:sty m:val="p"/>
                                </m:rPr>
                                <a:rPr lang="pt-BR" b="0" i="0" smtClean="0">
                                  <a:latin typeface="Cambria Math" panose="02040503050406030204" pitchFamily="18" charset="0"/>
                                </a:rPr>
                                <m:t>uma</m:t>
                              </m:r>
                              <m:r>
                                <a:rPr lang="pt-BR" b="0" i="0" smtClean="0">
                                  <a:latin typeface="Cambria Math" panose="02040503050406030204" pitchFamily="18" charset="0"/>
                                </a:rPr>
                                <m:t> </m:t>
                              </m:r>
                              <m:r>
                                <m:rPr>
                                  <m:sty m:val="p"/>
                                </m:rPr>
                                <a:rPr lang="pt-BR" b="0" i="0" smtClean="0">
                                  <a:latin typeface="Cambria Math" panose="02040503050406030204" pitchFamily="18" charset="0"/>
                                </a:rPr>
                                <m:t>ou</m:t>
                              </m:r>
                              <m:r>
                                <a:rPr lang="pt-BR" b="0" i="0" smtClean="0">
                                  <a:latin typeface="Cambria Math" panose="02040503050406030204" pitchFamily="18" charset="0"/>
                                </a:rPr>
                                <m:t> </m:t>
                              </m:r>
                              <m:r>
                                <m:rPr>
                                  <m:sty m:val="p"/>
                                </m:rPr>
                                <a:rPr lang="pt-BR" b="0" i="0" smtClean="0">
                                  <a:latin typeface="Cambria Math" panose="02040503050406030204" pitchFamily="18" charset="0"/>
                                </a:rPr>
                                <m:t>outra</m:t>
                              </m:r>
                              <m:r>
                                <a:rPr lang="pt-BR"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e>
                          </m:eqArr>
                        </m:e>
                      </m:d>
                    </m:oMath>
                  </m:oMathPara>
                </a14:m>
                <a:endParaRPr lang="pt-BR" dirty="0"/>
              </a:p>
              <a:p>
                <a:r>
                  <a:rPr lang="pt-BR" dirty="0"/>
                  <a:t>Em geral, quando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oMath>
                </a14:m>
                <a:r>
                  <a:rPr lang="pt-BR" dirty="0"/>
                  <a:t>, atribui-se </a:t>
                </a:r>
                <a14:m>
                  <m:oMath xmlns:m="http://schemas.openxmlformats.org/officeDocument/2006/math">
                    <m:r>
                      <a:rPr lang="pt-BR" b="1" i="1">
                        <a:latin typeface="Cambria Math" panose="02040503050406030204" pitchFamily="18" charset="0"/>
                      </a:rPr>
                      <m:t>𝒙</m:t>
                    </m:r>
                  </m:oMath>
                </a14:m>
                <a:r>
                  <a:rPr lang="pt-BR" dirty="0"/>
                  <a:t> à classe mais frequente ou a uma das duas classes de forma arbitrária. </a:t>
                </a:r>
              </a:p>
              <a:p>
                <a:r>
                  <a:rPr lang="pt-BR" dirty="0"/>
                  <a:t>Quanto mais distante de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estiver </a:t>
                </a:r>
                <a14:m>
                  <m:oMath xmlns:m="http://schemas.openxmlformats.org/officeDocument/2006/math">
                    <m:r>
                      <a:rPr lang="pt-BR" b="1" i="1">
                        <a:latin typeface="Cambria Math" panose="02040503050406030204" pitchFamily="18" charset="0"/>
                      </a:rPr>
                      <m:t>𝒙</m:t>
                    </m:r>
                  </m:oMath>
                </a14:m>
                <a:r>
                  <a:rPr lang="pt-BR" dirty="0"/>
                  <a:t>, maior será a probabilidade dele pertencer a uma das duas classes.</a:t>
                </a:r>
              </a:p>
              <a:p>
                <a:r>
                  <a:rPr lang="pt-BR" dirty="0"/>
                  <a:t>O </a:t>
                </a:r>
                <a:r>
                  <a:rPr lang="pt-BR" b="1" i="1" dirty="0">
                    <a:solidFill>
                      <a:srgbClr val="00B050"/>
                    </a:solidFill>
                  </a:rPr>
                  <a:t>objetivo</a:t>
                </a:r>
                <a:r>
                  <a:rPr lang="pt-BR" dirty="0"/>
                  <a:t> do treinamento do classificador é </a:t>
                </a:r>
                <a:r>
                  <a:rPr lang="pt-BR" b="1" i="1" dirty="0">
                    <a:solidFill>
                      <a:srgbClr val="00B050"/>
                    </a:solidFill>
                  </a:rPr>
                  <a:t>encontrar os pesos </a:t>
                </a:r>
                <a:r>
                  <a:rPr lang="pt-BR" dirty="0"/>
                  <a:t>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 forma que as </a:t>
                </a:r>
                <a:r>
                  <a:rPr lang="pt-BR" b="1" i="1" dirty="0">
                    <a:solidFill>
                      <a:srgbClr val="00B050"/>
                    </a:solidFill>
                  </a:rPr>
                  <a:t>classes sejam separadas da melhor forma possível</a:t>
                </a:r>
                <a:r>
                  <a:rPr lang="pt-BR" dirty="0"/>
                  <a:t>.</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4546352" y="1825624"/>
                <a:ext cx="7540873" cy="5032375"/>
              </a:xfrm>
              <a:blipFill>
                <a:blip r:embed="rId3"/>
                <a:stretch>
                  <a:fillRect l="-1293" t="-2421" r="-1778" b="-1937"/>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594625" y="2196541"/>
            <a:ext cx="3740834" cy="2602233"/>
            <a:chOff x="3985525" y="1463116"/>
            <a:chExt cx="374083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p:cNvCxnSpPr>
            <p:nvPr/>
          </p:nvCxnSpPr>
          <p:spPr>
            <a:xfrm rot="5400000" flipH="1" flipV="1">
              <a:off x="6244092" y="3344781"/>
              <a:ext cx="471187" cy="35095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Isosceles Triangle 18">
            <a:extLst>
              <a:ext uri="{FF2B5EF4-FFF2-40B4-BE49-F238E27FC236}">
                <a16:creationId xmlns:a16="http://schemas.microsoft.com/office/drawing/2014/main" id="{01F69C03-B1A3-B9C2-DFCE-14ACE30A642D}"/>
              </a:ext>
            </a:extLst>
          </p:cNvPr>
          <p:cNvSpPr/>
          <p:nvPr/>
        </p:nvSpPr>
        <p:spPr>
          <a:xfrm>
            <a:off x="2153828" y="29324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306228" y="30848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 name="Rectangle 26">
                <a:extLst>
                  <a:ext uri="{FF2B5EF4-FFF2-40B4-BE49-F238E27FC236}">
                    <a16:creationId xmlns:a16="http://schemas.microsoft.com/office/drawing/2014/main" id="{9E80338F-1301-CFF8-EE01-079194E515B6}"/>
                  </a:ext>
                </a:extLst>
              </p:cNvPr>
              <p:cNvSpPr/>
              <p:nvPr/>
            </p:nvSpPr>
            <p:spPr>
              <a:xfrm>
                <a:off x="1091446" y="2546606"/>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&lt;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4" name="Rectangle 26">
                <a:extLst>
                  <a:ext uri="{FF2B5EF4-FFF2-40B4-BE49-F238E27FC236}">
                    <a16:creationId xmlns:a16="http://schemas.microsoft.com/office/drawing/2014/main" id="{9E80338F-1301-CFF8-EE01-079194E515B6}"/>
                  </a:ext>
                </a:extLst>
              </p:cNvPr>
              <p:cNvSpPr>
                <a:spLocks noRot="1" noChangeAspect="1" noMove="1" noResize="1" noEditPoints="1" noAdjustHandles="1" noChangeArrowheads="1" noChangeShapeType="1" noTextEdit="1"/>
              </p:cNvSpPr>
              <p:nvPr/>
            </p:nvSpPr>
            <p:spPr>
              <a:xfrm>
                <a:off x="1091446" y="2546606"/>
                <a:ext cx="925446" cy="307777"/>
              </a:xfrm>
              <a:prstGeom prst="rect">
                <a:avLst/>
              </a:prstGeom>
              <a:blipFill>
                <a:blip r:embed="rId6"/>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ctangle 25">
                <a:extLst>
                  <a:ext uri="{FF2B5EF4-FFF2-40B4-BE49-F238E27FC236}">
                    <a16:creationId xmlns:a16="http://schemas.microsoft.com/office/drawing/2014/main" id="{A0AAE0D9-3714-F833-78F7-35EB4146E24D}"/>
                  </a:ext>
                </a:extLst>
              </p:cNvPr>
              <p:cNvSpPr/>
              <p:nvPr/>
            </p:nvSpPr>
            <p:spPr>
              <a:xfrm>
                <a:off x="1745375" y="4249455"/>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&gt;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5" name="Rectangle 25">
                <a:extLst>
                  <a:ext uri="{FF2B5EF4-FFF2-40B4-BE49-F238E27FC236}">
                    <a16:creationId xmlns:a16="http://schemas.microsoft.com/office/drawing/2014/main" id="{A0AAE0D9-3714-F833-78F7-35EB4146E24D}"/>
                  </a:ext>
                </a:extLst>
              </p:cNvPr>
              <p:cNvSpPr>
                <a:spLocks noRot="1" noChangeAspect="1" noMove="1" noResize="1" noEditPoints="1" noAdjustHandles="1" noChangeArrowheads="1" noChangeShapeType="1" noTextEdit="1"/>
              </p:cNvSpPr>
              <p:nvPr/>
            </p:nvSpPr>
            <p:spPr>
              <a:xfrm>
                <a:off x="1745375" y="4249455"/>
                <a:ext cx="925446"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Rectangle 26">
                <a:extLst>
                  <a:ext uri="{FF2B5EF4-FFF2-40B4-BE49-F238E27FC236}">
                    <a16:creationId xmlns:a16="http://schemas.microsoft.com/office/drawing/2014/main" id="{38154F42-6FE8-99ED-D281-9ABF4D9B7F32}"/>
                  </a:ext>
                </a:extLst>
              </p:cNvPr>
              <p:cNvSpPr/>
              <p:nvPr/>
            </p:nvSpPr>
            <p:spPr>
              <a:xfrm>
                <a:off x="2931358" y="3710312"/>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6" name="Rectangle 26">
                <a:extLst>
                  <a:ext uri="{FF2B5EF4-FFF2-40B4-BE49-F238E27FC236}">
                    <a16:creationId xmlns:a16="http://schemas.microsoft.com/office/drawing/2014/main" id="{38154F42-6FE8-99ED-D281-9ABF4D9B7F32}"/>
                  </a:ext>
                </a:extLst>
              </p:cNvPr>
              <p:cNvSpPr>
                <a:spLocks noRot="1" noChangeAspect="1" noMove="1" noResize="1" noEditPoints="1" noAdjustHandles="1" noChangeArrowheads="1" noChangeShapeType="1" noTextEdit="1"/>
              </p:cNvSpPr>
              <p:nvPr/>
            </p:nvSpPr>
            <p:spPr>
              <a:xfrm>
                <a:off x="2931358" y="3710312"/>
                <a:ext cx="925446" cy="307777"/>
              </a:xfrm>
              <a:prstGeom prst="rect">
                <a:avLst/>
              </a:prstGeom>
              <a:blipFill>
                <a:blip r:embed="rId8"/>
                <a:stretch>
                  <a:fillRect b="-2000"/>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ED6A7A02-9992-2B29-93DA-8CBBB8EC530B}"/>
              </a:ext>
            </a:extLst>
          </p:cNvPr>
          <p:cNvSpPr txBox="1"/>
          <p:nvPr/>
        </p:nvSpPr>
        <p:spPr>
          <a:xfrm>
            <a:off x="1104383" y="4889180"/>
            <a:ext cx="3231075" cy="369332"/>
          </a:xfrm>
          <a:prstGeom prst="rect">
            <a:avLst/>
          </a:prstGeom>
          <a:noFill/>
        </p:spPr>
        <p:txBody>
          <a:bodyPr wrap="square" rtlCol="0">
            <a:spAutoFit/>
          </a:bodyPr>
          <a:lstStyle/>
          <a:p>
            <a:r>
              <a:rPr lang="pt-BR" dirty="0"/>
              <a:t>Classe 0 (Classe negativa)</a:t>
            </a:r>
          </a:p>
        </p:txBody>
      </p:sp>
      <p:sp>
        <p:nvSpPr>
          <p:cNvPr id="9" name="CaixaDeTexto 8">
            <a:extLst>
              <a:ext uri="{FF2B5EF4-FFF2-40B4-BE49-F238E27FC236}">
                <a16:creationId xmlns:a16="http://schemas.microsoft.com/office/drawing/2014/main" id="{D89B835E-5813-CDE9-D954-3A6F77D71650}"/>
              </a:ext>
            </a:extLst>
          </p:cNvPr>
          <p:cNvSpPr txBox="1"/>
          <p:nvPr/>
        </p:nvSpPr>
        <p:spPr>
          <a:xfrm>
            <a:off x="1104384" y="5203521"/>
            <a:ext cx="2972316" cy="369332"/>
          </a:xfrm>
          <a:prstGeom prst="rect">
            <a:avLst/>
          </a:prstGeom>
          <a:noFill/>
        </p:spPr>
        <p:txBody>
          <a:bodyPr wrap="square" rtlCol="0">
            <a:spAutoFit/>
          </a:bodyPr>
          <a:lstStyle/>
          <a:p>
            <a:r>
              <a:rPr lang="pt-BR" dirty="0"/>
              <a:t>Classe 1 (Classe positiva)</a:t>
            </a:r>
          </a:p>
        </p:txBody>
      </p:sp>
      <p:sp>
        <p:nvSpPr>
          <p:cNvPr id="10" name="Isosceles Triangle 18">
            <a:extLst>
              <a:ext uri="{FF2B5EF4-FFF2-40B4-BE49-F238E27FC236}">
                <a16:creationId xmlns:a16="http://schemas.microsoft.com/office/drawing/2014/main" id="{453C6C80-D654-2FC3-9B2E-D85A2878A314}"/>
              </a:ext>
            </a:extLst>
          </p:cNvPr>
          <p:cNvSpPr/>
          <p:nvPr/>
        </p:nvSpPr>
        <p:spPr>
          <a:xfrm>
            <a:off x="987808" y="496380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1">
            <a:extLst>
              <a:ext uri="{FF2B5EF4-FFF2-40B4-BE49-F238E27FC236}">
                <a16:creationId xmlns:a16="http://schemas.microsoft.com/office/drawing/2014/main" id="{57BBCD54-FB46-A9AD-6980-387D04FB1FBC}"/>
              </a:ext>
            </a:extLst>
          </p:cNvPr>
          <p:cNvSpPr/>
          <p:nvPr/>
        </p:nvSpPr>
        <p:spPr>
          <a:xfrm>
            <a:off x="981100" y="532488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86781437"/>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11226</TotalTime>
  <Words>4840</Words>
  <Application>Microsoft Office PowerPoint</Application>
  <PresentationFormat>Widescreen</PresentationFormat>
  <Paragraphs>478</Paragraphs>
  <Slides>41</Slides>
  <Notes>23</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41</vt:i4>
      </vt:variant>
    </vt:vector>
  </HeadingPairs>
  <TitlesOfParts>
    <vt:vector size="50" baseType="lpstr">
      <vt:lpstr>-apple-system</vt:lpstr>
      <vt:lpstr>Arial</vt:lpstr>
      <vt:lpstr>Calibri</vt:lpstr>
      <vt:lpstr>Calibri Light</vt:lpstr>
      <vt:lpstr>Cambria Math</vt:lpstr>
      <vt:lpstr>inherit</vt:lpstr>
      <vt:lpstr>Söhne</vt:lpstr>
      <vt:lpstr>Wingdings</vt:lpstr>
      <vt:lpstr>Tema do Office</vt:lpstr>
      <vt:lpstr>TP557 - Tópicos avançados em IoT e Machine Learning: Classificação com DNNs</vt:lpstr>
      <vt:lpstr>O que vamos ver?</vt:lpstr>
      <vt:lpstr>Classificação</vt:lpstr>
      <vt:lpstr>Classificação com redes neurais</vt:lpstr>
      <vt:lpstr>Classificação com neurônios</vt:lpstr>
      <vt:lpstr>Classificação com neurônios</vt:lpstr>
      <vt:lpstr>Classificação com neurônios</vt:lpstr>
      <vt:lpstr>Classificação com neurônios</vt:lpstr>
      <vt:lpstr>Classificação com neurônios</vt:lpstr>
      <vt:lpstr>Classificação com redes neurais</vt:lpstr>
      <vt:lpstr>Classificação com redes neurais</vt:lpstr>
      <vt:lpstr>Classificação com redes neurais</vt:lpstr>
      <vt:lpstr>Classificação com redes neurais</vt:lpstr>
      <vt:lpstr>Classificação com redes neurais</vt:lpstr>
      <vt:lpstr>Classificação com redes neurais</vt:lpstr>
      <vt:lpstr>A base de dados</vt:lpstr>
      <vt:lpstr>A base de dados</vt:lpstr>
      <vt:lpstr>Normalização dos dados</vt:lpstr>
      <vt:lpstr>Definindo a rede neural</vt:lpstr>
      <vt:lpstr>Camada de achatamento</vt:lpstr>
      <vt:lpstr>Por que achatamos as imagens?</vt:lpstr>
      <vt:lpstr>Camada de achatamento</vt:lpstr>
      <vt:lpstr>Camada oculta</vt:lpstr>
      <vt:lpstr>Camada de saída</vt:lpstr>
      <vt:lpstr>A rede neural</vt:lpstr>
      <vt:lpstr>Funções de ativação: ReLU</vt:lpstr>
      <vt:lpstr>Funções de ativação: ReLU</vt:lpstr>
      <vt:lpstr>Funções de ativação: ReLU</vt:lpstr>
      <vt:lpstr>Funções de ativação: Softmax</vt:lpstr>
      <vt:lpstr>Funções de ativação: Softmax</vt:lpstr>
      <vt:lpstr>Apresentação do PowerPoint</vt:lpstr>
      <vt:lpstr>Exemplo</vt:lpstr>
      <vt:lpstr>Atividades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2136</cp:revision>
  <dcterms:created xsi:type="dcterms:W3CDTF">2020-01-20T13:50:05Z</dcterms:created>
  <dcterms:modified xsi:type="dcterms:W3CDTF">2023-08-16T15:02:05Z</dcterms:modified>
</cp:coreProperties>
</file>